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359" r:id="rId2"/>
    <p:sldId id="367" r:id="rId3"/>
    <p:sldId id="363" r:id="rId4"/>
    <p:sldId id="360" r:id="rId5"/>
    <p:sldId id="362" r:id="rId6"/>
    <p:sldId id="364" r:id="rId7"/>
    <p:sldId id="361" r:id="rId8"/>
    <p:sldId id="366" r:id="rId9"/>
    <p:sldId id="365" r:id="rId10"/>
    <p:sldId id="368" r:id="rId11"/>
    <p:sldId id="369" r:id="rId12"/>
  </p:sldIdLst>
  <p:sldSz cx="9144000" cy="6858000" type="screen4x3"/>
  <p:notesSz cx="68580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8E3FB"/>
    <a:srgbClr val="EFF2BA"/>
    <a:srgbClr val="99CCFF"/>
    <a:srgbClr val="66CCFF"/>
    <a:srgbClr val="008000"/>
    <a:srgbClr val="A50021"/>
    <a:srgbClr val="006600"/>
    <a:srgbClr val="0B3264"/>
    <a:srgbClr val="003399"/>
    <a:srgbClr val="0000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21" autoAdjust="0"/>
    <p:restoredTop sz="92953" autoAdjust="0"/>
  </p:normalViewPr>
  <p:slideViewPr>
    <p:cSldViewPr>
      <p:cViewPr>
        <p:scale>
          <a:sx n="100" d="100"/>
          <a:sy n="100" d="100"/>
        </p:scale>
        <p:origin x="1156" y="-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A6DD06-3199-4357-9E87-543105C8064A}" type="datetimeFigureOut">
              <a:rPr lang="en-US" smtClean="0"/>
              <a:pPr/>
              <a:t>5/30/2012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29675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0DC275-940E-4DCB-9860-BB68DADE410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72421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027" y="0"/>
            <a:ext cx="2972421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C21B37-800D-49E2-84C3-A8DE8BF3E0C7}" type="datetimeFigureOut">
              <a:rPr lang="en-US" smtClean="0"/>
              <a:pPr/>
              <a:t>5/30/2012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6421" y="4416426"/>
            <a:ext cx="5485158" cy="41830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29675"/>
            <a:ext cx="2972421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027" y="8829675"/>
            <a:ext cx="2972421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C7A4D9-55FC-405A-9B95-22D0E8CA3EBD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8893352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C7A4D9-55FC-405A-9B95-22D0E8CA3EBD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C7A4D9-55FC-405A-9B95-22D0E8CA3EBD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C7A4D9-55FC-405A-9B95-22D0E8CA3EBD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C7A4D9-55FC-405A-9B95-22D0E8CA3EBD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C7A4D9-55FC-405A-9B95-22D0E8CA3EBD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C7A4D9-55FC-405A-9B95-22D0E8CA3EBD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C7A4D9-55FC-405A-9B95-22D0E8CA3EBD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C7A4D9-55FC-405A-9B95-22D0E8CA3EBD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C7A4D9-55FC-405A-9B95-22D0E8CA3EBD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C7A4D9-55FC-405A-9B95-22D0E8CA3EBD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marL="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C7A4D9-55FC-405A-9B95-22D0E8CA3EBD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616C3-6D28-4714-BF3B-7EEAA2090748}" type="datetimeFigureOut">
              <a:rPr lang="en-US" smtClean="0"/>
              <a:pPr/>
              <a:t>5/30/2012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EC7C4-E60C-4219-984C-CF20B557BAB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616C3-6D28-4714-BF3B-7EEAA2090748}" type="datetimeFigureOut">
              <a:rPr lang="en-US" smtClean="0"/>
              <a:pPr/>
              <a:t>5/30/2012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EC7C4-E60C-4219-984C-CF20B557BAB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616C3-6D28-4714-BF3B-7EEAA2090748}" type="datetimeFigureOut">
              <a:rPr lang="en-US" smtClean="0"/>
              <a:pPr/>
              <a:t>5/30/2012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EC7C4-E60C-4219-984C-CF20B557BAB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616C3-6D28-4714-BF3B-7EEAA2090748}" type="datetimeFigureOut">
              <a:rPr lang="en-US" smtClean="0"/>
              <a:pPr/>
              <a:t>5/30/2012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EC7C4-E60C-4219-984C-CF20B557BAB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616C3-6D28-4714-BF3B-7EEAA2090748}" type="datetimeFigureOut">
              <a:rPr lang="en-US" smtClean="0"/>
              <a:pPr/>
              <a:t>5/30/2012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EC7C4-E60C-4219-984C-CF20B557BAB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616C3-6D28-4714-BF3B-7EEAA2090748}" type="datetimeFigureOut">
              <a:rPr lang="en-US" smtClean="0"/>
              <a:pPr/>
              <a:t>5/30/2012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EC7C4-E60C-4219-984C-CF20B557BAB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616C3-6D28-4714-BF3B-7EEAA2090748}" type="datetimeFigureOut">
              <a:rPr lang="en-US" smtClean="0"/>
              <a:pPr/>
              <a:t>5/30/2012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EC7C4-E60C-4219-984C-CF20B557BAB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616C3-6D28-4714-BF3B-7EEAA2090748}" type="datetimeFigureOut">
              <a:rPr lang="en-US" smtClean="0"/>
              <a:pPr/>
              <a:t>5/30/2012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EC7C4-E60C-4219-984C-CF20B557BAB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616C3-6D28-4714-BF3B-7EEAA2090748}" type="datetimeFigureOut">
              <a:rPr lang="en-US" smtClean="0"/>
              <a:pPr/>
              <a:t>5/30/2012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EC7C4-E60C-4219-984C-CF20B557BAB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616C3-6D28-4714-BF3B-7EEAA2090748}" type="datetimeFigureOut">
              <a:rPr lang="en-US" smtClean="0"/>
              <a:pPr/>
              <a:t>5/30/2012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EC7C4-E60C-4219-984C-CF20B557BAB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E616C3-6D28-4714-BF3B-7EEAA2090748}" type="datetimeFigureOut">
              <a:rPr lang="en-US" smtClean="0"/>
              <a:pPr/>
              <a:t>5/30/2012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CEC7C4-E60C-4219-984C-CF20B557BAB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326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E616C3-6D28-4714-BF3B-7EEAA2090748}" type="datetimeFigureOut">
              <a:rPr lang="en-US" smtClean="0"/>
              <a:pPr/>
              <a:t>5/30/2012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CEC7C4-E60C-4219-984C-CF20B557BAB3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-6924" y="6309360"/>
            <a:ext cx="9150924" cy="5486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2" name="Picture 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6400800"/>
            <a:ext cx="2209800" cy="358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 rot="10800000" flipH="1" flipV="1">
            <a:off x="0" y="6751319"/>
            <a:ext cx="9150924" cy="30480"/>
          </a:xfrm>
          <a:prstGeom prst="line">
            <a:avLst/>
          </a:prstGeom>
          <a:ln>
            <a:solidFill>
              <a:srgbClr val="DE7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412468"/>
            <a:ext cx="472440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cap="small" dirty="0" smtClean="0">
                <a:ln>
                  <a:solidFill>
                    <a:schemeClr val="accent1"/>
                  </a:solidFill>
                </a:ln>
                <a:solidFill>
                  <a:srgbClr val="0B3264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Center for Health &amp; Pharmaceutical Law &amp; Policy</a:t>
            </a:r>
            <a:endParaRPr lang="en-US" cap="small" dirty="0">
              <a:ln>
                <a:solidFill>
                  <a:schemeClr val="accent1"/>
                </a:solidFill>
              </a:ln>
              <a:solidFill>
                <a:srgbClr val="0B3264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 rot="10800000" flipH="1" flipV="1">
            <a:off x="-6924" y="1447800"/>
            <a:ext cx="9150924" cy="30480"/>
          </a:xfrm>
          <a:prstGeom prst="line">
            <a:avLst/>
          </a:prstGeom>
          <a:ln>
            <a:solidFill>
              <a:schemeClr val="accent1">
                <a:lumMod val="75000"/>
                <a:alpha val="41176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838200" y="1447800"/>
            <a:ext cx="7543800" cy="150810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rial Black" pitchFamily="34" charset="0"/>
              </a:rPr>
              <a:t>Health Insurance Rate Review</a:t>
            </a:r>
          </a:p>
          <a:p>
            <a:pPr algn="ctr"/>
            <a:endParaRPr lang="en-US" sz="3200" dirty="0" smtClean="0">
              <a:latin typeface="Arial Black" pitchFamily="34" charset="0"/>
            </a:endParaRPr>
          </a:p>
          <a:p>
            <a:pPr algn="ctr"/>
            <a:r>
              <a:rPr lang="en-US" sz="2800" dirty="0" smtClean="0">
                <a:latin typeface="Arial Black" pitchFamily="34" charset="0"/>
              </a:rPr>
              <a:t>Federal Rules, New Jersey Effects</a:t>
            </a:r>
            <a:endParaRPr lang="en-US" sz="2800" dirty="0">
              <a:latin typeface="Arial Black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86200" y="4191000"/>
            <a:ext cx="3124201" cy="14773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John V. Jacobi</a:t>
            </a:r>
          </a:p>
          <a:p>
            <a:r>
              <a:rPr lang="en-US" dirty="0" smtClean="0"/>
              <a:t>Dorothea Dix Professor of Health Law &amp; Policy </a:t>
            </a:r>
          </a:p>
          <a:p>
            <a:r>
              <a:rPr lang="en-US" dirty="0" smtClean="0"/>
              <a:t>Seton Hall Law School</a:t>
            </a:r>
          </a:p>
          <a:p>
            <a:r>
              <a:rPr lang="en-US" dirty="0" smtClean="0"/>
              <a:t>john.jacobi@shu.edu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45925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-6924" y="6309360"/>
            <a:ext cx="9150924" cy="5486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2" name="Picture 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6400800"/>
            <a:ext cx="2209800" cy="358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 rot="10800000" flipH="1" flipV="1">
            <a:off x="0" y="6751319"/>
            <a:ext cx="9150924" cy="30480"/>
          </a:xfrm>
          <a:prstGeom prst="line">
            <a:avLst/>
          </a:prstGeom>
          <a:ln>
            <a:solidFill>
              <a:srgbClr val="DE7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412468"/>
            <a:ext cx="472440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cap="small" dirty="0" smtClean="0">
                <a:ln>
                  <a:solidFill>
                    <a:schemeClr val="accent1"/>
                  </a:solidFill>
                </a:ln>
                <a:solidFill>
                  <a:srgbClr val="0B3264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Center for Health &amp; Pharmaceutical Law &amp; Policy</a:t>
            </a:r>
            <a:endParaRPr lang="en-US" cap="small" dirty="0">
              <a:ln>
                <a:solidFill>
                  <a:schemeClr val="accent1"/>
                </a:solidFill>
              </a:ln>
              <a:solidFill>
                <a:srgbClr val="0B3264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 rot="10800000" flipH="1" flipV="1">
            <a:off x="-6924" y="1447800"/>
            <a:ext cx="9150924" cy="30480"/>
          </a:xfrm>
          <a:prstGeom prst="line">
            <a:avLst/>
          </a:prstGeom>
          <a:ln>
            <a:solidFill>
              <a:schemeClr val="accent1">
                <a:lumMod val="75000"/>
                <a:alpha val="41176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914400" y="381000"/>
            <a:ext cx="7162800" cy="55092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/>
              <a:t>Overview</a:t>
            </a:r>
          </a:p>
          <a:p>
            <a:pPr algn="ctr"/>
            <a:endParaRPr lang="en-US" dirty="0" smtClean="0"/>
          </a:p>
          <a:p>
            <a:pPr algn="ctr"/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Provisions of ACA that indirectly reduce premiums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Medical loss ratio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/>
          </a:p>
          <a:p>
            <a:pPr>
              <a:buFont typeface="Arial" pitchFamily="34" charset="0"/>
              <a:buChar char="•"/>
            </a:pPr>
            <a:r>
              <a:rPr lang="en-US" sz="2400" dirty="0" smtClean="0"/>
              <a:t>Federal rate review provisions</a:t>
            </a:r>
          </a:p>
          <a:p>
            <a:pPr>
              <a:buFont typeface="Arial" pitchFamily="34" charset="0"/>
              <a:buChar char="•"/>
            </a:pPr>
            <a:endParaRPr lang="en-US" sz="2400" dirty="0" smtClean="0"/>
          </a:p>
          <a:p>
            <a:pPr lvl="1">
              <a:buFont typeface="Arial" pitchFamily="34" charset="0"/>
              <a:buChar char="•"/>
            </a:pPr>
            <a:r>
              <a:rPr lang="en-US" sz="2400" dirty="0" smtClean="0"/>
              <a:t>Determination that State’s review process is “effective”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/>
              <a:t>Federal role in deeming state review “effective”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/>
              <a:t>Granularity: the effect of reviewing products rather than issuers</a:t>
            </a:r>
          </a:p>
          <a:p>
            <a:pPr lvl="1">
              <a:buFont typeface="Arial" pitchFamily="34" charset="0"/>
              <a:buChar char="•"/>
            </a:pPr>
            <a:r>
              <a:rPr lang="en-US" sz="2400" dirty="0" smtClean="0"/>
              <a:t>Possible results of rate review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xmlns="" val="645925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-6924" y="6309360"/>
            <a:ext cx="9150924" cy="5486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2" name="Picture 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6400800"/>
            <a:ext cx="2209800" cy="358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 rot="10800000" flipH="1" flipV="1">
            <a:off x="0" y="6751319"/>
            <a:ext cx="9150924" cy="30480"/>
          </a:xfrm>
          <a:prstGeom prst="line">
            <a:avLst/>
          </a:prstGeom>
          <a:ln>
            <a:solidFill>
              <a:srgbClr val="DE7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412468"/>
            <a:ext cx="472440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cap="small" dirty="0" smtClean="0">
                <a:ln>
                  <a:solidFill>
                    <a:schemeClr val="accent1"/>
                  </a:solidFill>
                </a:ln>
                <a:solidFill>
                  <a:srgbClr val="0B3264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Center for Health &amp; Pharmaceutical Law &amp; Policy</a:t>
            </a:r>
            <a:endParaRPr lang="en-US" cap="small" dirty="0">
              <a:ln>
                <a:solidFill>
                  <a:schemeClr val="accent1"/>
                </a:solidFill>
              </a:ln>
              <a:solidFill>
                <a:srgbClr val="0B3264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 rot="10800000" flipH="1" flipV="1">
            <a:off x="-6924" y="1447800"/>
            <a:ext cx="9150924" cy="30480"/>
          </a:xfrm>
          <a:prstGeom prst="line">
            <a:avLst/>
          </a:prstGeom>
          <a:ln>
            <a:solidFill>
              <a:schemeClr val="accent1">
                <a:lumMod val="75000"/>
                <a:alpha val="41176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0" y="228600"/>
            <a:ext cx="5105400" cy="46166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Health care cost-containing measures</a:t>
            </a:r>
            <a:endParaRPr lang="en-US" sz="2400" b="1" dirty="0"/>
          </a:p>
        </p:txBody>
      </p:sp>
      <p:pic>
        <p:nvPicPr>
          <p:cNvPr id="8" name="Picture 7" descr="coordinated care model diagram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3400" y="1676400"/>
            <a:ext cx="3733800" cy="288782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152400" y="1066800"/>
            <a:ext cx="4267200" cy="5847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1.  Incentives and pilots to improve care delivery:</a:t>
            </a:r>
          </a:p>
          <a:p>
            <a:pPr algn="ctr"/>
            <a:r>
              <a:rPr lang="en-US" sz="1600" dirty="0" smtClean="0"/>
              <a:t>PCCM and ACOs</a:t>
            </a:r>
            <a:endParaRPr lang="en-US" sz="1600" dirty="0"/>
          </a:p>
        </p:txBody>
      </p:sp>
      <p:pic>
        <p:nvPicPr>
          <p:cNvPr id="10" name="Picture 9" descr="keep government out of my medicare.jpg"/>
          <p:cNvPicPr>
            <a:picLocks noChangeAspect="1"/>
          </p:cNvPicPr>
          <p:nvPr/>
        </p:nvPicPr>
        <p:blipFill>
          <a:blip r:embed="rId5" cstate="print"/>
          <a:srcRect t="6250" b="6250"/>
          <a:stretch>
            <a:fillRect/>
          </a:stretch>
        </p:blipFill>
        <p:spPr>
          <a:xfrm>
            <a:off x="4876800" y="1456944"/>
            <a:ext cx="3914775" cy="250545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6" name="TextBox 15"/>
          <p:cNvSpPr txBox="1"/>
          <p:nvPr/>
        </p:nvSpPr>
        <p:spPr>
          <a:xfrm>
            <a:off x="6858000" y="4038600"/>
            <a:ext cx="1447800" cy="5847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dirty="0" smtClean="0"/>
              <a:t>2. IPAB</a:t>
            </a:r>
            <a:endParaRPr lang="en-US" sz="3200" dirty="0"/>
          </a:p>
        </p:txBody>
      </p:sp>
      <p:sp>
        <p:nvSpPr>
          <p:cNvPr id="17" name="TextBox 16"/>
          <p:cNvSpPr txBox="1"/>
          <p:nvPr/>
        </p:nvSpPr>
        <p:spPr>
          <a:xfrm>
            <a:off x="3200400" y="5410201"/>
            <a:ext cx="5638800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3.  Payment reforms, </a:t>
            </a:r>
            <a:r>
              <a:rPr lang="en-US" i="1" dirty="0" smtClean="0"/>
              <a:t>e.g., </a:t>
            </a:r>
            <a:r>
              <a:rPr lang="en-US" dirty="0" smtClean="0"/>
              <a:t> readmission reductions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45925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-6924" y="6309360"/>
            <a:ext cx="9150924" cy="5486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2" name="Picture 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6400800"/>
            <a:ext cx="2209800" cy="358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 rot="10800000" flipH="1" flipV="1">
            <a:off x="0" y="6751319"/>
            <a:ext cx="9150924" cy="30480"/>
          </a:xfrm>
          <a:prstGeom prst="line">
            <a:avLst/>
          </a:prstGeom>
          <a:ln>
            <a:solidFill>
              <a:srgbClr val="DE7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412468"/>
            <a:ext cx="472440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cap="small" dirty="0" smtClean="0">
                <a:ln>
                  <a:solidFill>
                    <a:schemeClr val="accent1"/>
                  </a:solidFill>
                </a:ln>
                <a:solidFill>
                  <a:srgbClr val="0B3264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Center for Health &amp; Pharmaceutical Law &amp; Policy</a:t>
            </a:r>
            <a:endParaRPr lang="en-US" cap="small" dirty="0">
              <a:ln>
                <a:solidFill>
                  <a:schemeClr val="accent1"/>
                </a:solidFill>
              </a:ln>
              <a:solidFill>
                <a:srgbClr val="0B3264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 rot="10800000" flipH="1" flipV="1">
            <a:off x="-6924" y="1447800"/>
            <a:ext cx="9150924" cy="30480"/>
          </a:xfrm>
          <a:prstGeom prst="line">
            <a:avLst/>
          </a:prstGeom>
          <a:ln>
            <a:solidFill>
              <a:schemeClr val="accent1">
                <a:lumMod val="75000"/>
                <a:alpha val="41176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371600" y="685800"/>
            <a:ext cx="6477000" cy="107721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The Affordable Care Act</a:t>
            </a:r>
          </a:p>
          <a:p>
            <a:pPr algn="ctr"/>
            <a:r>
              <a:rPr lang="en-US" sz="3200" dirty="0" smtClean="0"/>
              <a:t>and the price of health insurance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24000" y="2133600"/>
            <a:ext cx="6019800" cy="366254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 </a:t>
            </a:r>
            <a:r>
              <a:rPr lang="en-US" sz="2000" dirty="0" smtClean="0"/>
              <a:t>Grant support for state rate review processes</a:t>
            </a:r>
          </a:p>
          <a:p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Medical Loss Ratio limits</a:t>
            </a:r>
          </a:p>
          <a:p>
            <a:pPr>
              <a:buFont typeface="Arial" pitchFamily="34" charset="0"/>
              <a:buChar char="•"/>
            </a:pP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Exchanges to “consider” history of premium increases in approving individual and small group offerings</a:t>
            </a:r>
          </a:p>
          <a:p>
            <a:pPr>
              <a:buFont typeface="Arial" pitchFamily="34" charset="0"/>
              <a:buChar char="•"/>
            </a:pPr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sz="2000" dirty="0" smtClean="0"/>
              <a:t>Federal and state rate review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§ 1003 of ACA added § 2794 to PHSA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 codified at 42USC 300gg-94:</a:t>
            </a:r>
          </a:p>
          <a:p>
            <a:pPr lvl="2">
              <a:buFont typeface="Arial" pitchFamily="34" charset="0"/>
              <a:buChar char="•"/>
            </a:pPr>
            <a:r>
              <a:rPr lang="en-US" b="1" i="1" dirty="0" smtClean="0"/>
              <a:t>Ensuring Consumers Get Value for their Dollars</a:t>
            </a:r>
          </a:p>
          <a:p>
            <a:pPr lvl="1">
              <a:buFont typeface="Arial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45925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-6924" y="6309360"/>
            <a:ext cx="9150924" cy="5486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2" name="Picture 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6400800"/>
            <a:ext cx="2209800" cy="358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 rot="10800000" flipH="1" flipV="1">
            <a:off x="0" y="6751319"/>
            <a:ext cx="9150924" cy="30480"/>
          </a:xfrm>
          <a:prstGeom prst="line">
            <a:avLst/>
          </a:prstGeom>
          <a:ln>
            <a:solidFill>
              <a:srgbClr val="DE7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412468"/>
            <a:ext cx="472440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cap="small" dirty="0" smtClean="0">
                <a:ln>
                  <a:solidFill>
                    <a:schemeClr val="accent1"/>
                  </a:solidFill>
                </a:ln>
                <a:solidFill>
                  <a:srgbClr val="0B3264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Center for Health &amp; Pharmaceutical Law &amp; Policy</a:t>
            </a:r>
            <a:endParaRPr lang="en-US" cap="small" dirty="0">
              <a:ln>
                <a:solidFill>
                  <a:schemeClr val="accent1"/>
                </a:solidFill>
              </a:ln>
              <a:solidFill>
                <a:srgbClr val="0B3264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 rot="10800000" flipH="1" flipV="1">
            <a:off x="-6924" y="1447800"/>
            <a:ext cx="9150924" cy="30480"/>
          </a:xfrm>
          <a:prstGeom prst="line">
            <a:avLst/>
          </a:prstGeom>
          <a:ln>
            <a:solidFill>
              <a:schemeClr val="accent1">
                <a:lumMod val="75000"/>
                <a:alpha val="41176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057400" y="381000"/>
            <a:ext cx="4495800" cy="138499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/>
              <a:t>MLR</a:t>
            </a:r>
          </a:p>
          <a:p>
            <a:pPr algn="ctr"/>
            <a:r>
              <a:rPr lang="en-US" sz="2400" dirty="0" smtClean="0"/>
              <a:t>Federal/New Jersey Differences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90600" y="1981200"/>
            <a:ext cx="7807060" cy="369331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 Application to large groups</a:t>
            </a:r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Aggregation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 US: each issuer separately rated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 NJ: aggregates firms with common owners</a:t>
            </a:r>
          </a:p>
          <a:p>
            <a:pPr lvl="1"/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Computation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NJ: MLR = claims ÷ premiums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 US: it’s complicated</a:t>
            </a:r>
          </a:p>
          <a:p>
            <a:pPr lvl="2">
              <a:buFont typeface="Arial" pitchFamily="34" charset="0"/>
              <a:buChar char="•"/>
            </a:pPr>
            <a:r>
              <a:rPr lang="en-US" dirty="0" smtClean="0"/>
              <a:t> Taxes deducted from denominator</a:t>
            </a:r>
          </a:p>
          <a:p>
            <a:pPr lvl="2">
              <a:buFont typeface="Arial" pitchFamily="34" charset="0"/>
              <a:buChar char="•"/>
            </a:pPr>
            <a:r>
              <a:rPr lang="en-US" dirty="0" smtClean="0"/>
              <a:t>  Quality measures added to numerator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 Functional effect: NJ’s 80%  generally more stringent than US’s 80% </a:t>
            </a:r>
          </a:p>
          <a:p>
            <a:pPr lvl="1">
              <a:buFont typeface="Arial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45925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-6924" y="6309360"/>
            <a:ext cx="9150924" cy="5486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2" name="Picture 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6400800"/>
            <a:ext cx="2209800" cy="358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 rot="10800000" flipH="1" flipV="1">
            <a:off x="0" y="6751319"/>
            <a:ext cx="9150924" cy="30480"/>
          </a:xfrm>
          <a:prstGeom prst="line">
            <a:avLst/>
          </a:prstGeom>
          <a:ln>
            <a:solidFill>
              <a:srgbClr val="DE7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412468"/>
            <a:ext cx="472440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cap="small" dirty="0" smtClean="0">
                <a:ln>
                  <a:solidFill>
                    <a:schemeClr val="accent1"/>
                  </a:solidFill>
                </a:ln>
                <a:solidFill>
                  <a:srgbClr val="0B3264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Center for Health &amp; Pharmaceutical Law &amp; Policy</a:t>
            </a:r>
            <a:endParaRPr lang="en-US" cap="small" dirty="0">
              <a:ln>
                <a:solidFill>
                  <a:schemeClr val="accent1"/>
                </a:solidFill>
              </a:ln>
              <a:solidFill>
                <a:srgbClr val="0B3264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 rot="10800000" flipH="1" flipV="1">
            <a:off x="-6924" y="1447800"/>
            <a:ext cx="9150924" cy="30480"/>
          </a:xfrm>
          <a:prstGeom prst="line">
            <a:avLst/>
          </a:prstGeom>
          <a:ln>
            <a:solidFill>
              <a:schemeClr val="accent1">
                <a:lumMod val="75000"/>
                <a:alpha val="41176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2286000" y="381000"/>
            <a:ext cx="4572000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4800" dirty="0" smtClean="0"/>
              <a:t>MLR</a:t>
            </a:r>
          </a:p>
          <a:p>
            <a:pPr algn="ctr"/>
            <a:r>
              <a:rPr lang="en-US" sz="2400" dirty="0" smtClean="0"/>
              <a:t>New Jersey options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81000" y="1752600"/>
            <a:ext cx="6324600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dirty="0" smtClean="0"/>
              <a:t>Adopt US model</a:t>
            </a:r>
          </a:p>
          <a:p>
            <a:pPr marL="800100" lvl="1" indent="-342900">
              <a:buFont typeface="Wingdings" pitchFamily="2" charset="2"/>
              <a:buChar char="Ø"/>
            </a:pPr>
            <a:r>
              <a:rPr lang="en-US" dirty="0" smtClean="0"/>
              <a:t>The virtue of simplicity, but diminishing NJ goals?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90600" y="2895600"/>
            <a:ext cx="7772400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dirty="0" smtClean="0"/>
              <a:t> Keep NJ model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 adheres to NJ policy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But might be preempted, if it  would “prevent the application” of the ACA</a:t>
            </a:r>
          </a:p>
          <a:p>
            <a:pPr lvl="2">
              <a:buFont typeface="Wingdings" pitchFamily="2" charset="2"/>
              <a:buChar char="Ø"/>
            </a:pPr>
            <a:r>
              <a:rPr lang="en-US" dirty="0" smtClean="0"/>
              <a:t> For example, did Congress intend to favor quality measures in MLR?</a:t>
            </a:r>
            <a:endParaRPr 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1905000" y="4800600"/>
            <a:ext cx="7086600" cy="92333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en-US" dirty="0" smtClean="0"/>
              <a:t> Adopt US model with higher MLR rates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  Approximate current NJ stringency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  Adhere to Federal methodology, policy preferences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45925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-6924" y="6309360"/>
            <a:ext cx="9150924" cy="5486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2" name="Picture 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6400800"/>
            <a:ext cx="2209800" cy="358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 rot="10800000" flipH="1" flipV="1">
            <a:off x="0" y="6751319"/>
            <a:ext cx="9150924" cy="30480"/>
          </a:xfrm>
          <a:prstGeom prst="line">
            <a:avLst/>
          </a:prstGeom>
          <a:ln>
            <a:solidFill>
              <a:srgbClr val="DE7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412468"/>
            <a:ext cx="472440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cap="small" dirty="0" smtClean="0">
                <a:ln>
                  <a:solidFill>
                    <a:schemeClr val="accent1"/>
                  </a:solidFill>
                </a:ln>
                <a:solidFill>
                  <a:srgbClr val="0B3264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Center for Health &amp; Pharmaceutical Law &amp; Policy</a:t>
            </a:r>
            <a:endParaRPr lang="en-US" cap="small" dirty="0">
              <a:ln>
                <a:solidFill>
                  <a:schemeClr val="accent1"/>
                </a:solidFill>
              </a:ln>
              <a:solidFill>
                <a:srgbClr val="0B3264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 rot="10800000" flipH="1" flipV="1">
            <a:off x="-6924" y="1447800"/>
            <a:ext cx="9150924" cy="30480"/>
          </a:xfrm>
          <a:prstGeom prst="line">
            <a:avLst/>
          </a:prstGeom>
          <a:ln>
            <a:solidFill>
              <a:schemeClr val="accent1">
                <a:lumMod val="75000"/>
                <a:alpha val="41176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600200" y="533400"/>
            <a:ext cx="5105400" cy="10772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Rate Review:</a:t>
            </a:r>
          </a:p>
          <a:p>
            <a:pPr algn="ctr"/>
            <a:r>
              <a:rPr lang="en-US" sz="3200" dirty="0" smtClean="0"/>
              <a:t>The Federal Framework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8600" y="1752600"/>
            <a:ext cx="8610600" cy="25853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What establishes NJ rate review as “effective”?</a:t>
            </a:r>
          </a:p>
          <a:p>
            <a:endParaRPr lang="en-US" dirty="0" smtClean="0"/>
          </a:p>
          <a:p>
            <a:pPr>
              <a:buFont typeface="Courier New" pitchFamily="49" charset="0"/>
              <a:buChar char="o"/>
            </a:pPr>
            <a:r>
              <a:rPr lang="en-US" dirty="0" smtClean="0"/>
              <a:t> Receipt of adequate documentation and data</a:t>
            </a:r>
          </a:p>
          <a:p>
            <a:pPr>
              <a:buFont typeface="Courier New" pitchFamily="49" charset="0"/>
              <a:buChar char="o"/>
            </a:pPr>
            <a:endParaRPr lang="en-US" dirty="0" smtClean="0"/>
          </a:p>
          <a:p>
            <a:pPr>
              <a:buFont typeface="Courier New" pitchFamily="49" charset="0"/>
              <a:buChar char="o"/>
            </a:pPr>
            <a:r>
              <a:rPr lang="en-US" dirty="0" smtClean="0"/>
              <a:t> Effective and timely review of the documentation and data</a:t>
            </a:r>
          </a:p>
          <a:p>
            <a:pPr>
              <a:buFont typeface="Courier New" pitchFamily="49" charset="0"/>
              <a:buChar char="o"/>
            </a:pPr>
            <a:endParaRPr lang="en-US" dirty="0" smtClean="0"/>
          </a:p>
          <a:p>
            <a:pPr>
              <a:buFont typeface="Courier New" pitchFamily="49" charset="0"/>
              <a:buChar char="o"/>
            </a:pPr>
            <a:r>
              <a:rPr lang="en-US" dirty="0" smtClean="0"/>
              <a:t> Review of reasonableness of insurers’ assumptions</a:t>
            </a:r>
          </a:p>
          <a:p>
            <a:pPr>
              <a:buFont typeface="Courier New" pitchFamily="49" charset="0"/>
              <a:buChar char="o"/>
            </a:pPr>
            <a:endParaRPr lang="en-US" dirty="0" smtClean="0"/>
          </a:p>
          <a:p>
            <a:pPr>
              <a:buFont typeface="Courier New" pitchFamily="49" charset="0"/>
              <a:buChar char="o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45925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-6924" y="6309360"/>
            <a:ext cx="9150924" cy="5486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2" name="Picture 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6400800"/>
            <a:ext cx="2209800" cy="358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 rot="10800000" flipH="1" flipV="1">
            <a:off x="0" y="6751319"/>
            <a:ext cx="9150924" cy="30480"/>
          </a:xfrm>
          <a:prstGeom prst="line">
            <a:avLst/>
          </a:prstGeom>
          <a:ln>
            <a:solidFill>
              <a:srgbClr val="DE7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412468"/>
            <a:ext cx="472440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cap="small" dirty="0" smtClean="0">
                <a:ln>
                  <a:solidFill>
                    <a:schemeClr val="accent1"/>
                  </a:solidFill>
                </a:ln>
                <a:solidFill>
                  <a:srgbClr val="0B3264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Center for Health &amp; Pharmaceutical Law &amp; Policy</a:t>
            </a:r>
            <a:endParaRPr lang="en-US" cap="small" dirty="0">
              <a:ln>
                <a:solidFill>
                  <a:schemeClr val="accent1"/>
                </a:solidFill>
              </a:ln>
              <a:solidFill>
                <a:srgbClr val="0B3264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 rot="10800000" flipH="1" flipV="1">
            <a:off x="-6924" y="1447800"/>
            <a:ext cx="9150924" cy="30480"/>
          </a:xfrm>
          <a:prstGeom prst="line">
            <a:avLst/>
          </a:prstGeom>
          <a:ln>
            <a:solidFill>
              <a:schemeClr val="accent1">
                <a:lumMod val="75000"/>
                <a:alpha val="41176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142999" y="1828800"/>
            <a:ext cx="6477001" cy="313932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buFont typeface="Courier New" pitchFamily="49" charset="0"/>
              <a:buChar char="o"/>
            </a:pPr>
            <a:r>
              <a:rPr lang="en-US" dirty="0" smtClean="0"/>
              <a:t>Consideration of factors going to components of rate filing, </a:t>
            </a:r>
            <a:r>
              <a:rPr lang="en-US" i="1" dirty="0" smtClean="0"/>
              <a:t>eg, </a:t>
            </a:r>
          </a:p>
          <a:p>
            <a:pPr>
              <a:buFont typeface="Courier New" pitchFamily="49" charset="0"/>
              <a:buChar char="o"/>
            </a:pPr>
            <a:endParaRPr lang="en-US" i="1" dirty="0" smtClean="0"/>
          </a:p>
          <a:p>
            <a:pPr lvl="1">
              <a:buFont typeface="Courier New" pitchFamily="49" charset="0"/>
              <a:buChar char="o"/>
            </a:pPr>
            <a:r>
              <a:rPr lang="en-US" dirty="0" smtClean="0"/>
              <a:t> Changes by service categories </a:t>
            </a:r>
          </a:p>
          <a:p>
            <a:pPr lvl="2">
              <a:buFont typeface="Courier New" pitchFamily="49" charset="0"/>
              <a:buChar char="o"/>
            </a:pPr>
            <a:r>
              <a:rPr lang="en-US" dirty="0" smtClean="0"/>
              <a:t> Guarding against  unfair discrimination </a:t>
            </a:r>
            <a:r>
              <a:rPr lang="en-US" i="1" dirty="0" smtClean="0"/>
              <a:t>within </a:t>
            </a:r>
            <a:r>
              <a:rPr lang="en-US" dirty="0" smtClean="0"/>
              <a:t>product</a:t>
            </a:r>
          </a:p>
          <a:p>
            <a:pPr lvl="3">
              <a:buFont typeface="Courier New" pitchFamily="49" charset="0"/>
              <a:buChar char="o"/>
            </a:pPr>
            <a:r>
              <a:rPr lang="en-US" dirty="0" smtClean="0"/>
              <a:t> </a:t>
            </a:r>
            <a:r>
              <a:rPr lang="en-US" i="1" dirty="0" smtClean="0"/>
              <a:t>NB</a:t>
            </a:r>
            <a:r>
              <a:rPr lang="en-US" dirty="0" smtClean="0"/>
              <a:t>: Unlike MLR calculation, rate review is calculated on a product-by-product basis</a:t>
            </a:r>
          </a:p>
          <a:p>
            <a:pPr lvl="2">
              <a:buFont typeface="Courier New" pitchFamily="49" charset="0"/>
              <a:buChar char="o"/>
            </a:pPr>
            <a:endParaRPr lang="en-US" dirty="0" smtClean="0"/>
          </a:p>
          <a:p>
            <a:pPr lvl="1">
              <a:buFont typeface="Courier New" pitchFamily="49" charset="0"/>
              <a:buChar char="o"/>
            </a:pPr>
            <a:r>
              <a:rPr lang="en-US" dirty="0" smtClean="0"/>
              <a:t>  Reserve needs, capital, surplus</a:t>
            </a:r>
          </a:p>
          <a:p>
            <a:pPr lvl="2">
              <a:buFont typeface="Courier New" pitchFamily="49" charset="0"/>
              <a:buChar char="o"/>
            </a:pPr>
            <a:r>
              <a:rPr lang="en-US" dirty="0" smtClean="0"/>
              <a:t> Solvency interests</a:t>
            </a:r>
          </a:p>
          <a:p>
            <a:pPr lvl="2">
              <a:buFont typeface="Courier New" pitchFamily="49" charset="0"/>
              <a:buChar char="o"/>
            </a:pPr>
            <a:r>
              <a:rPr lang="en-US" dirty="0" smtClean="0"/>
              <a:t> MLR effects</a:t>
            </a:r>
          </a:p>
          <a:p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600200" y="304800"/>
            <a:ext cx="5105400" cy="10772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Rate Review:</a:t>
            </a:r>
          </a:p>
          <a:p>
            <a:pPr algn="ctr"/>
            <a:r>
              <a:rPr lang="en-US" sz="3200" dirty="0" smtClean="0"/>
              <a:t>The Federal </a:t>
            </a:r>
            <a:r>
              <a:rPr lang="en-US" sz="3200" dirty="0" smtClean="0"/>
              <a:t>Framework </a:t>
            </a:r>
            <a:r>
              <a:rPr lang="en-US" sz="2800" dirty="0" smtClean="0"/>
              <a:t>cont’d</a:t>
            </a:r>
            <a:endParaRPr lang="en-US" sz="2800" dirty="0" smtClean="0"/>
          </a:p>
        </p:txBody>
      </p:sp>
    </p:spTree>
    <p:extLst>
      <p:ext uri="{BB962C8B-B14F-4D97-AF65-F5344CB8AC3E}">
        <p14:creationId xmlns:p14="http://schemas.microsoft.com/office/powerpoint/2010/main" xmlns="" val="645925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-6924" y="6309360"/>
            <a:ext cx="9150924" cy="5486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2" name="Picture 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6400800"/>
            <a:ext cx="2209800" cy="358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 rot="10800000" flipH="1" flipV="1">
            <a:off x="0" y="6751319"/>
            <a:ext cx="9150924" cy="30480"/>
          </a:xfrm>
          <a:prstGeom prst="line">
            <a:avLst/>
          </a:prstGeom>
          <a:ln>
            <a:solidFill>
              <a:srgbClr val="DE7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412468"/>
            <a:ext cx="472440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cap="small" dirty="0" smtClean="0">
                <a:ln>
                  <a:solidFill>
                    <a:schemeClr val="accent1"/>
                  </a:solidFill>
                </a:ln>
                <a:solidFill>
                  <a:srgbClr val="0B3264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Center for Health &amp; Pharmaceutical Law &amp; Policy</a:t>
            </a:r>
            <a:endParaRPr lang="en-US" cap="small" dirty="0">
              <a:ln>
                <a:solidFill>
                  <a:schemeClr val="accent1"/>
                </a:solidFill>
              </a:ln>
              <a:solidFill>
                <a:srgbClr val="0B3264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 rot="10800000" flipH="1" flipV="1">
            <a:off x="-6924" y="1447800"/>
            <a:ext cx="9150924" cy="30480"/>
          </a:xfrm>
          <a:prstGeom prst="line">
            <a:avLst/>
          </a:prstGeom>
          <a:ln>
            <a:solidFill>
              <a:schemeClr val="accent1">
                <a:lumMod val="75000"/>
                <a:alpha val="41176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1600200" y="304800"/>
            <a:ext cx="5105400" cy="10772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/>
              <a:t>Rate Review:</a:t>
            </a:r>
          </a:p>
          <a:p>
            <a:pPr algn="ctr"/>
            <a:r>
              <a:rPr lang="en-US" sz="3200" dirty="0" smtClean="0"/>
              <a:t>The Federal </a:t>
            </a:r>
            <a:r>
              <a:rPr lang="en-US" sz="3200" dirty="0" smtClean="0"/>
              <a:t>Framework </a:t>
            </a:r>
            <a:r>
              <a:rPr lang="en-US" sz="2800" dirty="0" smtClean="0"/>
              <a:t>cont’d</a:t>
            </a:r>
            <a:endParaRPr lang="en-US" sz="2800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609599" y="2819400"/>
            <a:ext cx="6629401" cy="258532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buFont typeface="Courier New" pitchFamily="49" charset="0"/>
              <a:buChar char="o"/>
            </a:pPr>
            <a:r>
              <a:rPr lang="en-US" dirty="0" smtClean="0"/>
              <a:t>Compliance with state law</a:t>
            </a:r>
          </a:p>
          <a:p>
            <a:pPr>
              <a:buFont typeface="Courier New" pitchFamily="49" charset="0"/>
              <a:buChar char="o"/>
            </a:pPr>
            <a:endParaRPr lang="en-US" dirty="0" smtClean="0"/>
          </a:p>
          <a:p>
            <a:pPr>
              <a:buFont typeface="Courier New" pitchFamily="49" charset="0"/>
              <a:buChar char="o"/>
            </a:pPr>
            <a:r>
              <a:rPr lang="en-US" dirty="0" smtClean="0"/>
              <a:t> Transparency requirements</a:t>
            </a:r>
          </a:p>
          <a:p>
            <a:pPr>
              <a:buFont typeface="Courier New" pitchFamily="49" charset="0"/>
              <a:buChar char="o"/>
            </a:pPr>
            <a:endParaRPr lang="en-US" dirty="0" smtClean="0"/>
          </a:p>
          <a:p>
            <a:pPr lvl="1">
              <a:buFont typeface="Courier New" pitchFamily="49" charset="0"/>
              <a:buChar char="o"/>
            </a:pPr>
            <a:r>
              <a:rPr lang="en-US" dirty="0" smtClean="0"/>
              <a:t> State agency must make most of filing available on its web site</a:t>
            </a:r>
          </a:p>
          <a:p>
            <a:pPr lvl="1">
              <a:buFont typeface="Courier New" pitchFamily="49" charset="0"/>
              <a:buChar char="o"/>
            </a:pPr>
            <a:endParaRPr lang="en-US" dirty="0" smtClean="0"/>
          </a:p>
          <a:p>
            <a:pPr lvl="1">
              <a:buFont typeface="Courier New" pitchFamily="49" charset="0"/>
              <a:buChar char="o"/>
            </a:pPr>
            <a:r>
              <a:rPr lang="en-US" dirty="0" smtClean="0"/>
              <a:t> State agency must have effective mechanism for receiving public comments on increase application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45925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-6924" y="6309360"/>
            <a:ext cx="9150924" cy="5486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2" name="Picture 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6400800"/>
            <a:ext cx="2209800" cy="358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 rot="10800000" flipH="1" flipV="1">
            <a:off x="0" y="6751319"/>
            <a:ext cx="9150924" cy="30480"/>
          </a:xfrm>
          <a:prstGeom prst="line">
            <a:avLst/>
          </a:prstGeom>
          <a:ln>
            <a:solidFill>
              <a:srgbClr val="DE7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412468"/>
            <a:ext cx="472440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cap="small" dirty="0" smtClean="0">
                <a:ln>
                  <a:solidFill>
                    <a:schemeClr val="accent1"/>
                  </a:solidFill>
                </a:ln>
                <a:solidFill>
                  <a:srgbClr val="0B3264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Center for Health &amp; Pharmaceutical Law &amp; Policy</a:t>
            </a:r>
            <a:endParaRPr lang="en-US" cap="small" dirty="0">
              <a:ln>
                <a:solidFill>
                  <a:schemeClr val="accent1"/>
                </a:solidFill>
              </a:ln>
              <a:solidFill>
                <a:srgbClr val="0B3264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 rot="10800000" flipH="1" flipV="1">
            <a:off x="-6924" y="1447800"/>
            <a:ext cx="9150924" cy="30480"/>
          </a:xfrm>
          <a:prstGeom prst="line">
            <a:avLst/>
          </a:prstGeom>
          <a:ln>
            <a:solidFill>
              <a:schemeClr val="accent1">
                <a:lumMod val="75000"/>
                <a:alpha val="41176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2286000" y="609600"/>
            <a:ext cx="4191000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Federal Value Added</a:t>
            </a:r>
            <a:endParaRPr lang="en-US" sz="3600" dirty="0"/>
          </a:p>
        </p:txBody>
      </p:sp>
      <p:pic>
        <p:nvPicPr>
          <p:cNvPr id="8" name="Picture 7" descr="Kathleen-Sebelius.jpg"/>
          <p:cNvPicPr>
            <a:picLocks noChangeAspect="1"/>
          </p:cNvPicPr>
          <p:nvPr/>
        </p:nvPicPr>
        <p:blipFill>
          <a:blip r:embed="rId4" cstate="print"/>
          <a:srcRect l="21544" r="18293"/>
          <a:stretch>
            <a:fillRect/>
          </a:stretch>
        </p:blipFill>
        <p:spPr>
          <a:xfrm>
            <a:off x="6096000" y="3505200"/>
            <a:ext cx="2819400" cy="263366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533400" y="1676400"/>
            <a:ext cx="6258701" cy="181588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sz="2000" dirty="0" smtClean="0"/>
              <a:t>Feedback loop with DOBI</a:t>
            </a:r>
          </a:p>
          <a:p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To maintain status as “Effective,” must continue to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 Maintain transparency, receptivity to consumer comments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 Perform thorough review of adequate data</a:t>
            </a:r>
          </a:p>
          <a:p>
            <a:pPr lvl="1">
              <a:buFont typeface="Arial" pitchFamily="34" charset="0"/>
              <a:buChar char="•"/>
            </a:pPr>
            <a:r>
              <a:rPr lang="en-US" dirty="0" smtClean="0"/>
              <a:t> Maintain vigilance against unfair discrimination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457200" y="4114800"/>
            <a:ext cx="3962400" cy="153888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Publicity and shaming function</a:t>
            </a:r>
          </a:p>
          <a:p>
            <a:endParaRPr lang="en-US" sz="2000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Posting of “excessive” increase filings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Posting of results of review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 Publication of “excessive” filings</a:t>
            </a:r>
          </a:p>
        </p:txBody>
      </p:sp>
    </p:spTree>
    <p:extLst>
      <p:ext uri="{BB962C8B-B14F-4D97-AF65-F5344CB8AC3E}">
        <p14:creationId xmlns:p14="http://schemas.microsoft.com/office/powerpoint/2010/main" xmlns="" val="645925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-6924" y="6309360"/>
            <a:ext cx="9150924" cy="5486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2" name="Picture 1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29400" y="6400800"/>
            <a:ext cx="2209800" cy="358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3" name="Straight Connector 12"/>
          <p:cNvCxnSpPr/>
          <p:nvPr/>
        </p:nvCxnSpPr>
        <p:spPr>
          <a:xfrm rot="10800000" flipH="1" flipV="1">
            <a:off x="0" y="6751319"/>
            <a:ext cx="9150924" cy="30480"/>
          </a:xfrm>
          <a:prstGeom prst="line">
            <a:avLst/>
          </a:prstGeom>
          <a:ln>
            <a:solidFill>
              <a:srgbClr val="DE7F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0" y="6412468"/>
            <a:ext cx="472440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en-US" cap="small" dirty="0" smtClean="0">
                <a:ln>
                  <a:solidFill>
                    <a:schemeClr val="accent1"/>
                  </a:solidFill>
                </a:ln>
                <a:solidFill>
                  <a:srgbClr val="0B3264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Center for Health &amp; Pharmaceutical Law &amp; Policy</a:t>
            </a:r>
            <a:endParaRPr lang="en-US" cap="small" dirty="0">
              <a:ln>
                <a:solidFill>
                  <a:schemeClr val="accent1"/>
                </a:solidFill>
              </a:ln>
              <a:solidFill>
                <a:srgbClr val="0B3264"/>
              </a:solidFill>
              <a:effectLst>
                <a:innerShdw blurRad="63500" dist="50800" dir="18900000">
                  <a:prstClr val="black">
                    <a:alpha val="50000"/>
                  </a:prstClr>
                </a:innerShdw>
              </a:effectLst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 rot="10800000" flipH="1" flipV="1">
            <a:off x="-6924" y="1447800"/>
            <a:ext cx="9150924" cy="30480"/>
          </a:xfrm>
          <a:prstGeom prst="line">
            <a:avLst/>
          </a:prstGeom>
          <a:ln>
            <a:solidFill>
              <a:schemeClr val="accent1">
                <a:lumMod val="75000"/>
                <a:alpha val="41176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828800" y="2819400"/>
            <a:ext cx="5715000" cy="76944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4400" dirty="0" smtClean="0"/>
              <a:t>Questions /comments?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xmlns="" val="645925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10165</TotalTime>
  <Words>617</Words>
  <Application>Microsoft Office PowerPoint</Application>
  <PresentationFormat>On-screen Show (4:3)</PresentationFormat>
  <Paragraphs>126</Paragraphs>
  <Slides>11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shls</dc:creator>
  <cp:lastModifiedBy>mkoller</cp:lastModifiedBy>
  <cp:revision>727</cp:revision>
  <dcterms:created xsi:type="dcterms:W3CDTF">2009-10-16T11:56:55Z</dcterms:created>
  <dcterms:modified xsi:type="dcterms:W3CDTF">2012-05-30T16:47:31Z</dcterms:modified>
</cp:coreProperties>
</file>