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sldIdLst>
    <p:sldId id="275" r:id="rId2"/>
    <p:sldId id="271" r:id="rId3"/>
    <p:sldId id="257" r:id="rId4"/>
    <p:sldId id="274" r:id="rId5"/>
    <p:sldId id="270" r:id="rId6"/>
    <p:sldId id="273" r:id="rId7"/>
    <p:sldId id="269" r:id="rId8"/>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8700"/>
    <a:srgbClr val="F69200"/>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8" d="100"/>
          <a:sy n="28" d="100"/>
        </p:scale>
        <p:origin x="-1051"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88EA4B24-98D4-4CF2-8CE8-5718F87E7D19}" type="datetimeFigureOut">
              <a:rPr lang="en-US" smtClean="0"/>
              <a:pPr/>
              <a:t>5/29/2012</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944F94F1-BAB1-452C-AD0E-DC550C420BAC}" type="slidenum">
              <a:rPr lang="en-US" smtClean="0"/>
              <a:pPr/>
              <a:t>‹#›</a:t>
            </a:fld>
            <a:endParaRPr lang="en-US" dirty="0"/>
          </a:p>
        </p:txBody>
      </p:sp>
    </p:spTree>
    <p:extLst>
      <p:ext uri="{BB962C8B-B14F-4D97-AF65-F5344CB8AC3E}">
        <p14:creationId xmlns:p14="http://schemas.microsoft.com/office/powerpoint/2010/main" xmlns="" val="874373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3FC74CD-341D-4058-81AB-B291024E45D5}" type="datetime1">
              <a:rPr lang="en-US" smtClean="0"/>
              <a:pPr/>
              <a:t>5/29/2012</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2615CC1-08B7-45F3-9511-4F95183BF0F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D712899-0760-4FCF-ADD8-B93CE3964CAF}" type="datetime1">
              <a:rPr lang="en-US" smtClean="0"/>
              <a:pPr/>
              <a:t>5/29/2012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2615CC1-08B7-45F3-9511-4F95183BF0F0}"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964F5A8-F518-4AF2-A2E0-3D6B366CD771}" type="datetime1">
              <a:rPr lang="en-US" smtClean="0"/>
              <a:pPr/>
              <a:t>5/29/2012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2615CC1-08B7-45F3-9511-4F95183BF0F0}"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F99372B-B3D3-44B8-9BEE-519B38ECADBF}" type="datetime1">
              <a:rPr lang="en-US" smtClean="0"/>
              <a:pPr/>
              <a:t>5/29/2012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22615CC1-08B7-45F3-9511-4F95183BF0F0}"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B8F89E8-7C1D-4362-B841-5409148511BA}" type="datetime1">
              <a:rPr lang="en-US" smtClean="0"/>
              <a:pPr/>
              <a:t>5/29/2012</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22615CC1-08B7-45F3-9511-4F95183BF0F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3F30BA1-E42B-4BE3-9567-57CFC084A0E2}" type="datetime1">
              <a:rPr lang="en-US" smtClean="0"/>
              <a:pPr/>
              <a:t>5/29/2012</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22615CC1-08B7-45F3-9511-4F95183BF0F0}"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81382E8-9AF7-401C-B229-B4AEF5345605}" type="datetime1">
              <a:rPr lang="en-US" smtClean="0"/>
              <a:pPr/>
              <a:t>5/29/2012</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22615CC1-08B7-45F3-9511-4F95183BF0F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3E9A069-08C0-4CC0-B249-5A32A51B98A2}" type="datetime1">
              <a:rPr lang="en-US" smtClean="0"/>
              <a:pPr/>
              <a:t>5/29/2012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22615CC1-08B7-45F3-9511-4F95183BF0F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B2FBC9E-68FD-4789-B1AB-D5CE8F48FF3E}" type="datetime1">
              <a:rPr lang="en-US" smtClean="0"/>
              <a:pPr/>
              <a:t>5/29/2012</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2615CC1-08B7-45F3-9511-4F95183BF0F0}"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7E18FB-57A9-439A-B132-C35FFCD1D31D}" type="datetime1">
              <a:rPr lang="en-US" smtClean="0"/>
              <a:pPr/>
              <a:t>5/29/2012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2615CC1-08B7-45F3-9511-4F95183BF0F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3606193-CF0E-42D8-B273-139374A22C61}" type="datetime1">
              <a:rPr lang="en-US" smtClean="0"/>
              <a:pPr/>
              <a:t>5/29/2012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2615CC1-08B7-45F3-9511-4F95183BF0F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F7936A3-B0C6-48FA-B737-B41F2B7E663C}" type="datetime1">
              <a:rPr lang="en-US" smtClean="0"/>
              <a:pPr/>
              <a:t>5/29/2012</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2615CC1-08B7-45F3-9511-4F95183BF0F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tate.nj.us/dobi/lifehealthactuarial/rateinfo/index.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tate.nj.us/dobi/division_insurance/ihcseh/index.html" TargetMode="External"/><Relationship Id="rId7" Type="http://schemas.openxmlformats.org/officeDocument/2006/relationships/image" Target="../media/image3.png"/><Relationship Id="rId2" Type="http://schemas.openxmlformats.org/officeDocument/2006/relationships/hyperlink" Target="http://www.state.nj.us/dobi/index.html" TargetMode="External"/><Relationship Id="rId1" Type="http://schemas.openxmlformats.org/officeDocument/2006/relationships/slideLayout" Target="../slideLayouts/slideLayout2.xml"/><Relationship Id="rId6" Type="http://schemas.openxmlformats.org/officeDocument/2006/relationships/hyperlink" Target="http://www.state.nj.us/dobi/division_insurance/lhactuar.htm" TargetMode="External"/><Relationship Id="rId5" Type="http://schemas.openxmlformats.org/officeDocument/2006/relationships/hyperlink" Target="http://www.state.nj.us/dobi/division_insurance/managedcare/mcfaqs.htm" TargetMode="External"/><Relationship Id="rId4" Type="http://schemas.openxmlformats.org/officeDocument/2006/relationships/hyperlink" Target="http://www.state.nj.us/dobi/consumer.ht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state.nj.us/dobi/lifehealthactuarial/rateinfo/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B08F99-0FD8-4EAC-9B47-A365A9DD00EC}" type="slidenum">
              <a:rPr lang="en-US" smtClean="0"/>
              <a:pPr/>
              <a:t>1</a:t>
            </a:fld>
            <a:endParaRPr lang="en-US" dirty="0"/>
          </a:p>
        </p:txBody>
      </p:sp>
      <p:sp>
        <p:nvSpPr>
          <p:cNvPr id="2" name="Title 1"/>
          <p:cNvSpPr>
            <a:spLocks noGrp="1"/>
          </p:cNvSpPr>
          <p:nvPr>
            <p:ph type="title"/>
          </p:nvPr>
        </p:nvSpPr>
        <p:spPr>
          <a:xfrm>
            <a:off x="436594" y="457200"/>
            <a:ext cx="8229600" cy="1143000"/>
          </a:xfrm>
        </p:spPr>
        <p:txBody>
          <a:bodyPr/>
          <a:lstStyle/>
          <a:p>
            <a:pPr algn="ctr"/>
            <a:r>
              <a:rPr lang="en-US" dirty="0" smtClean="0">
                <a:effectLst/>
              </a:rPr>
              <a:t>2012 Rate Review Forum</a:t>
            </a:r>
            <a:endParaRPr lang="en-US" dirty="0">
              <a:effectLst/>
            </a:endParaRPr>
          </a:p>
        </p:txBody>
      </p:sp>
      <p:pic>
        <p:nvPicPr>
          <p:cNvPr id="2050" name="Picture 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86198" y="1625829"/>
            <a:ext cx="1145659" cy="111737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12" descr="largepolicy"/>
          <p:cNvPicPr>
            <a:picLocks noChangeAspect="1" noChangeArrowheads="1"/>
          </p:cNvPicPr>
          <p:nvPr/>
        </p:nvPicPr>
        <p:blipFill>
          <a:blip r:embed="rId3" cstate="print"/>
          <a:srcRect/>
          <a:stretch>
            <a:fillRect/>
          </a:stretch>
        </p:blipFill>
        <p:spPr bwMode="auto">
          <a:xfrm>
            <a:off x="7315200" y="5410200"/>
            <a:ext cx="1371600" cy="1371600"/>
          </a:xfrm>
          <a:prstGeom prst="rect">
            <a:avLst/>
          </a:prstGeom>
          <a:noFill/>
        </p:spPr>
      </p:pic>
      <p:sp>
        <p:nvSpPr>
          <p:cNvPr id="3" name="TextBox 2"/>
          <p:cNvSpPr txBox="1"/>
          <p:nvPr/>
        </p:nvSpPr>
        <p:spPr>
          <a:xfrm>
            <a:off x="1769027" y="2743200"/>
            <a:ext cx="5604419" cy="3831818"/>
          </a:xfrm>
          <a:prstGeom prst="rect">
            <a:avLst/>
          </a:prstGeom>
          <a:noFill/>
        </p:spPr>
        <p:txBody>
          <a:bodyPr wrap="none" rtlCol="0">
            <a:spAutoFit/>
          </a:bodyPr>
          <a:lstStyle/>
          <a:p>
            <a:pPr fontAlgn="t"/>
            <a:endParaRPr lang="en-US" dirty="0"/>
          </a:p>
          <a:p>
            <a:pPr algn="ctr" fontAlgn="t"/>
            <a:r>
              <a:rPr lang="en-US" sz="2300" dirty="0"/>
              <a:t>State of New Jersey</a:t>
            </a:r>
          </a:p>
          <a:p>
            <a:pPr algn="ctr" fontAlgn="t"/>
            <a:r>
              <a:rPr lang="en-US" sz="2300" dirty="0"/>
              <a:t>Department of Banking and Insurance</a:t>
            </a:r>
          </a:p>
          <a:p>
            <a:pPr algn="ctr" fontAlgn="t"/>
            <a:r>
              <a:rPr lang="en-US" sz="2300" dirty="0"/>
              <a:t>PO Box 325</a:t>
            </a:r>
          </a:p>
          <a:p>
            <a:pPr algn="ctr" fontAlgn="t"/>
            <a:r>
              <a:rPr lang="en-US" sz="2300" dirty="0"/>
              <a:t>11th Floor</a:t>
            </a:r>
          </a:p>
          <a:p>
            <a:pPr algn="ctr" fontAlgn="t"/>
            <a:r>
              <a:rPr lang="en-US" sz="2300" dirty="0"/>
              <a:t>Life &amp; Health Actuarial</a:t>
            </a:r>
          </a:p>
          <a:p>
            <a:pPr algn="ctr" fontAlgn="t"/>
            <a:r>
              <a:rPr lang="en-US" sz="2300" dirty="0"/>
              <a:t>Trenton, NJ 08625-0325</a:t>
            </a:r>
          </a:p>
          <a:p>
            <a:pPr algn="ctr" fontAlgn="t"/>
            <a:r>
              <a:rPr lang="en-US" sz="2300" dirty="0"/>
              <a:t>Tel (609) 292-7272</a:t>
            </a:r>
          </a:p>
          <a:p>
            <a:pPr algn="ctr" fontAlgn="t"/>
            <a:r>
              <a:rPr lang="en-US" sz="2300" dirty="0"/>
              <a:t>Fax (609) 633-0527</a:t>
            </a:r>
          </a:p>
          <a:p>
            <a:pPr algn="ctr" fontAlgn="t"/>
            <a:r>
              <a:rPr lang="en-US" sz="2300" dirty="0"/>
              <a:t> </a:t>
            </a:r>
          </a:p>
          <a:p>
            <a:endParaRPr lang="en-US" dirty="0"/>
          </a:p>
        </p:txBody>
      </p:sp>
    </p:spTree>
    <p:extLst>
      <p:ext uri="{BB962C8B-B14F-4D97-AF65-F5344CB8AC3E}">
        <p14:creationId xmlns:p14="http://schemas.microsoft.com/office/powerpoint/2010/main" xmlns="" val="2179246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3B08F99-0FD8-4EAC-9B47-A365A9DD00EC}" type="slidenum">
              <a:rPr lang="en-US" smtClean="0"/>
              <a:pPr/>
              <a:t>2</a:t>
            </a:fld>
            <a:endParaRPr lang="en-US" dirty="0"/>
          </a:p>
        </p:txBody>
      </p:sp>
      <p:sp>
        <p:nvSpPr>
          <p:cNvPr id="5" name="Rectangle 4"/>
          <p:cNvSpPr/>
          <p:nvPr/>
        </p:nvSpPr>
        <p:spPr>
          <a:xfrm>
            <a:off x="762000" y="2971800"/>
            <a:ext cx="8077200" cy="1815882"/>
          </a:xfrm>
          <a:prstGeom prst="rect">
            <a:avLst/>
          </a:prstGeom>
        </p:spPr>
        <p:txBody>
          <a:bodyPr wrap="square">
            <a:spAutoFit/>
          </a:bodyPr>
          <a:lstStyle/>
          <a:p>
            <a:pPr algn="just"/>
            <a:r>
              <a:rPr lang="en-US" sz="2700" dirty="0" smtClean="0"/>
              <a:t>Presentation </a:t>
            </a:r>
            <a:r>
              <a:rPr lang="en-US" sz="2700" dirty="0"/>
              <a:t>of rate information available to the public and discussion of resources available from the Department to assist consumers. </a:t>
            </a:r>
          </a:p>
        </p:txBody>
      </p:sp>
      <p:sp>
        <p:nvSpPr>
          <p:cNvPr id="6" name="TextBox 5"/>
          <p:cNvSpPr txBox="1"/>
          <p:nvPr/>
        </p:nvSpPr>
        <p:spPr>
          <a:xfrm>
            <a:off x="457200" y="533400"/>
            <a:ext cx="8077200" cy="723275"/>
          </a:xfrm>
          <a:prstGeom prst="rect">
            <a:avLst/>
          </a:prstGeom>
          <a:noFill/>
        </p:spPr>
        <p:txBody>
          <a:bodyPr wrap="square" rtlCol="0">
            <a:spAutoFit/>
          </a:bodyPr>
          <a:lstStyle/>
          <a:p>
            <a:pPr algn="ctr"/>
            <a:r>
              <a:rPr lang="en-US" sz="4000" dirty="0" smtClean="0"/>
              <a:t> </a:t>
            </a:r>
            <a:r>
              <a:rPr lang="en-US" sz="4100" b="1" dirty="0"/>
              <a:t>Consumer Resources </a:t>
            </a:r>
            <a:endParaRPr lang="en-US" sz="4100" dirty="0"/>
          </a:p>
        </p:txBody>
      </p:sp>
      <p:sp>
        <p:nvSpPr>
          <p:cNvPr id="8" name="TextBox 7"/>
          <p:cNvSpPr txBox="1"/>
          <p:nvPr/>
        </p:nvSpPr>
        <p:spPr>
          <a:xfrm>
            <a:off x="761999" y="1447800"/>
            <a:ext cx="7815943" cy="1338828"/>
          </a:xfrm>
          <a:prstGeom prst="rect">
            <a:avLst/>
          </a:prstGeom>
          <a:noFill/>
        </p:spPr>
        <p:txBody>
          <a:bodyPr wrap="square" rtlCol="0">
            <a:spAutoFit/>
          </a:bodyPr>
          <a:lstStyle/>
          <a:p>
            <a:pPr algn="ctr"/>
            <a:r>
              <a:rPr lang="en-US" sz="2700" dirty="0" smtClean="0"/>
              <a:t> </a:t>
            </a:r>
            <a:r>
              <a:rPr lang="en-US" sz="2700" i="1" dirty="0" smtClean="0"/>
              <a:t>Joanne Petto </a:t>
            </a:r>
          </a:p>
          <a:p>
            <a:pPr algn="ctr"/>
            <a:r>
              <a:rPr lang="en-US" sz="2700" i="1" dirty="0" smtClean="0"/>
              <a:t>Rate Information &amp; Oversight Facilitator </a:t>
            </a:r>
            <a:endParaRPr lang="en-US" sz="2700" dirty="0" smtClean="0"/>
          </a:p>
          <a:p>
            <a:pPr algn="ctr"/>
            <a:r>
              <a:rPr lang="en-US" sz="2700" i="1" dirty="0" smtClean="0"/>
              <a:t>NJ Department of Banking&amp; Insurance </a:t>
            </a:r>
            <a:endParaRPr lang="en-US" sz="2700" dirty="0"/>
          </a:p>
        </p:txBody>
      </p:sp>
      <p:pic>
        <p:nvPicPr>
          <p:cNvPr id="9" name="Picture 12" descr="largepolicy"/>
          <p:cNvPicPr>
            <a:picLocks noChangeAspect="1" noChangeArrowheads="1"/>
          </p:cNvPicPr>
          <p:nvPr/>
        </p:nvPicPr>
        <p:blipFill>
          <a:blip r:embed="rId2" cstate="print"/>
          <a:srcRect/>
          <a:stretch>
            <a:fillRect/>
          </a:stretch>
        </p:blipFill>
        <p:spPr bwMode="auto">
          <a:xfrm>
            <a:off x="7315200" y="5410200"/>
            <a:ext cx="1371600" cy="1371600"/>
          </a:xfrm>
          <a:prstGeom prst="rect">
            <a:avLst/>
          </a:prstGeom>
          <a:noFill/>
        </p:spPr>
      </p:pic>
    </p:spTree>
    <p:extLst>
      <p:ext uri="{BB962C8B-B14F-4D97-AF65-F5344CB8AC3E}">
        <p14:creationId xmlns:p14="http://schemas.microsoft.com/office/powerpoint/2010/main" xmlns="" val="3971102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2615CC1-08B7-45F3-9511-4F95183BF0F0}" type="slidenum">
              <a:rPr lang="en-US" smtClean="0"/>
              <a:pPr/>
              <a:t>3</a:t>
            </a:fld>
            <a:endParaRPr lang="en-US" dirty="0"/>
          </a:p>
        </p:txBody>
      </p:sp>
      <p:pic>
        <p:nvPicPr>
          <p:cNvPr id="6" name="Picture 12" descr="largepolicy"/>
          <p:cNvPicPr>
            <a:picLocks noChangeAspect="1" noChangeArrowheads="1"/>
          </p:cNvPicPr>
          <p:nvPr/>
        </p:nvPicPr>
        <p:blipFill>
          <a:blip r:embed="rId2" cstate="print"/>
          <a:srcRect/>
          <a:stretch>
            <a:fillRect/>
          </a:stretch>
        </p:blipFill>
        <p:spPr bwMode="auto">
          <a:xfrm>
            <a:off x="7239000" y="5334000"/>
            <a:ext cx="1371600" cy="1371600"/>
          </a:xfrm>
          <a:prstGeom prst="rect">
            <a:avLst/>
          </a:prstGeom>
          <a:noFill/>
        </p:spPr>
      </p:pic>
      <p:sp>
        <p:nvSpPr>
          <p:cNvPr id="3" name="TextBox 2"/>
          <p:cNvSpPr txBox="1"/>
          <p:nvPr/>
        </p:nvSpPr>
        <p:spPr>
          <a:xfrm>
            <a:off x="609600" y="2895600"/>
            <a:ext cx="7924800" cy="2677656"/>
          </a:xfrm>
          <a:prstGeom prst="rect">
            <a:avLst/>
          </a:prstGeom>
          <a:noFill/>
        </p:spPr>
        <p:txBody>
          <a:bodyPr wrap="square" rtlCol="0">
            <a:spAutoFit/>
          </a:bodyPr>
          <a:lstStyle/>
          <a:p>
            <a:pPr algn="just"/>
            <a:r>
              <a:rPr lang="en-US" sz="2400" dirty="0" smtClean="0"/>
              <a:t>The RIO </a:t>
            </a:r>
            <a:r>
              <a:rPr lang="en-US" sz="2400" dirty="0"/>
              <a:t>program was established within the New Jersey Department of Banking and Insurance (DOBI) to allow for transparent coordination of consumer information with regard to rates, which are sometimes referred to as premiums</a:t>
            </a:r>
            <a:r>
              <a:rPr lang="en-US" sz="2400" dirty="0" smtClean="0"/>
              <a:t>. </a:t>
            </a:r>
          </a:p>
          <a:p>
            <a:pPr algn="just"/>
            <a:endParaRPr lang="en-US" sz="2400" dirty="0" smtClean="0"/>
          </a:p>
          <a:p>
            <a:pPr marL="1371600" lvl="2" indent="-457200" algn="just">
              <a:buFont typeface="Arial" pitchFamily="34" charset="0"/>
              <a:buChar char="•"/>
            </a:pPr>
            <a:r>
              <a:rPr lang="en-US" sz="2400" dirty="0" smtClean="0"/>
              <a:t>RIO web site preview</a:t>
            </a:r>
            <a:endParaRPr lang="en-US" sz="2400" dirty="0"/>
          </a:p>
        </p:txBody>
      </p:sp>
      <p:sp>
        <p:nvSpPr>
          <p:cNvPr id="4" name="TextBox 3"/>
          <p:cNvSpPr txBox="1"/>
          <p:nvPr/>
        </p:nvSpPr>
        <p:spPr>
          <a:xfrm>
            <a:off x="457200" y="685800"/>
            <a:ext cx="8401492" cy="1985159"/>
          </a:xfrm>
          <a:prstGeom prst="rect">
            <a:avLst/>
          </a:prstGeom>
          <a:noFill/>
        </p:spPr>
        <p:txBody>
          <a:bodyPr wrap="square" rtlCol="0">
            <a:spAutoFit/>
          </a:bodyPr>
          <a:lstStyle/>
          <a:p>
            <a:pPr algn="ctr"/>
            <a:r>
              <a:rPr lang="en-US" sz="4100" b="1" dirty="0">
                <a:latin typeface="+mj-lt"/>
              </a:rPr>
              <a:t>Health Insurance Education: </a:t>
            </a:r>
          </a:p>
          <a:p>
            <a:pPr algn="ctr"/>
            <a:r>
              <a:rPr lang="en-US" sz="4100" b="1" dirty="0">
                <a:latin typeface="+mj-lt"/>
              </a:rPr>
              <a:t>Rate Review Process and Consumer </a:t>
            </a:r>
            <a:r>
              <a:rPr lang="en-US" sz="4100" b="1" dirty="0" smtClean="0">
                <a:latin typeface="+mj-lt"/>
              </a:rPr>
              <a:t>Resources</a:t>
            </a:r>
            <a:endParaRPr lang="en-US" sz="4100" dirty="0">
              <a:latin typeface="+mj-lt"/>
            </a:endParaRPr>
          </a:p>
        </p:txBody>
      </p:sp>
    </p:spTree>
    <p:extLst>
      <p:ext uri="{BB962C8B-B14F-4D97-AF65-F5344CB8AC3E}">
        <p14:creationId xmlns:p14="http://schemas.microsoft.com/office/powerpoint/2010/main" xmlns="" val="3443017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457200"/>
            <a:ext cx="8229600" cy="5550091"/>
          </a:xfrm>
        </p:spPr>
        <p:txBody>
          <a:bodyPr>
            <a:normAutofit/>
          </a:bodyPr>
          <a:lstStyle/>
          <a:p>
            <a:pPr marL="109728" indent="0" algn="ctr" eaLnBrk="1" hangingPunct="1">
              <a:lnSpc>
                <a:spcPct val="90000"/>
              </a:lnSpc>
              <a:buNone/>
            </a:pPr>
            <a:endParaRPr lang="en-US" sz="2000" b="1" dirty="0" smtClean="0">
              <a:solidFill>
                <a:srgbClr val="0066CC"/>
              </a:solidFill>
              <a:effectLst>
                <a:outerShdw blurRad="38100" dist="38100" dir="2700000" algn="tl">
                  <a:srgbClr val="C0C0C0"/>
                </a:outerShdw>
              </a:effectLst>
            </a:endParaRPr>
          </a:p>
          <a:p>
            <a:pPr marL="109728" indent="0" algn="ctr" eaLnBrk="1" hangingPunct="1">
              <a:lnSpc>
                <a:spcPct val="90000"/>
              </a:lnSpc>
              <a:buNone/>
            </a:pPr>
            <a:r>
              <a:rPr lang="en-US" sz="4100" b="1" dirty="0" smtClean="0"/>
              <a:t>Let’s take a look …</a:t>
            </a:r>
          </a:p>
          <a:p>
            <a:pPr marL="109728" indent="0" algn="ctr" eaLnBrk="1" hangingPunct="1">
              <a:lnSpc>
                <a:spcPct val="90000"/>
              </a:lnSpc>
              <a:buNone/>
            </a:pPr>
            <a:r>
              <a:rPr lang="en-US" sz="3800" b="1" dirty="0" smtClean="0"/>
              <a:t>Health Insurance Education:</a:t>
            </a:r>
          </a:p>
          <a:p>
            <a:pPr marL="109728" indent="0" algn="ctr" eaLnBrk="1" hangingPunct="1">
              <a:lnSpc>
                <a:spcPct val="90000"/>
              </a:lnSpc>
              <a:buNone/>
            </a:pPr>
            <a:r>
              <a:rPr lang="en-US" sz="3800" b="1" dirty="0" smtClean="0"/>
              <a:t>Rate Review Process and Consumer Resources</a:t>
            </a:r>
          </a:p>
          <a:p>
            <a:pPr marL="109728" indent="0" algn="ctr" eaLnBrk="1" hangingPunct="1">
              <a:lnSpc>
                <a:spcPct val="90000"/>
              </a:lnSpc>
              <a:buNone/>
            </a:pPr>
            <a:endParaRPr lang="en-US" sz="1000" b="1" dirty="0" smtClean="0">
              <a:solidFill>
                <a:srgbClr val="0066CC"/>
              </a:solidFill>
              <a:effectLst>
                <a:outerShdw blurRad="38100" dist="38100" dir="2700000" algn="tl">
                  <a:srgbClr val="C0C0C0"/>
                </a:outerShdw>
              </a:effectLst>
            </a:endParaRPr>
          </a:p>
        </p:txBody>
      </p:sp>
      <p:sp>
        <p:nvSpPr>
          <p:cNvPr id="13323" name="Rectangle 11"/>
          <p:cNvSpPr>
            <a:spLocks noChangeArrowheads="1"/>
          </p:cNvSpPr>
          <p:nvPr/>
        </p:nvSpPr>
        <p:spPr bwMode="auto">
          <a:xfrm>
            <a:off x="762000" y="5514945"/>
            <a:ext cx="7781296" cy="400110"/>
          </a:xfrm>
          <a:prstGeom prst="rect">
            <a:avLst/>
          </a:prstGeom>
          <a:noFill/>
          <a:ln w="9525">
            <a:noFill/>
            <a:miter lim="800000"/>
            <a:headEnd/>
            <a:tailEnd/>
          </a:ln>
          <a:effectLst/>
        </p:spPr>
        <p:txBody>
          <a:bodyPr wrap="none" anchor="ctr">
            <a:spAutoFit/>
          </a:bodyPr>
          <a:lstStyle/>
          <a:p>
            <a:pPr algn="ctr"/>
            <a:r>
              <a:rPr lang="en-US" sz="2000" b="1" dirty="0" smtClean="0">
                <a:solidFill>
                  <a:srgbClr val="0066CC"/>
                </a:solidFill>
                <a:hlinkClick r:id="rId2"/>
              </a:rPr>
              <a:t>www.state.nj.us/dobi/lifehealthactuarial/rateinfo/index.html</a:t>
            </a:r>
            <a:endParaRPr lang="en-US" sz="2000" b="1" dirty="0" smtClean="0">
              <a:solidFill>
                <a:srgbClr val="0066CC"/>
              </a:solidFill>
            </a:endParaRPr>
          </a:p>
        </p:txBody>
      </p:sp>
      <p:pic>
        <p:nvPicPr>
          <p:cNvPr id="13324" name="Picture 12" descr="largepolicy"/>
          <p:cNvPicPr>
            <a:picLocks noChangeAspect="1" noChangeArrowheads="1"/>
          </p:cNvPicPr>
          <p:nvPr/>
        </p:nvPicPr>
        <p:blipFill>
          <a:blip r:embed="rId3" cstate="print"/>
          <a:srcRect/>
          <a:stretch>
            <a:fillRect/>
          </a:stretch>
        </p:blipFill>
        <p:spPr bwMode="auto">
          <a:xfrm>
            <a:off x="3476991" y="3124200"/>
            <a:ext cx="2286000" cy="2286000"/>
          </a:xfrm>
          <a:prstGeom prst="rect">
            <a:avLst/>
          </a:prstGeom>
          <a:noFill/>
        </p:spPr>
      </p:pic>
    </p:spTree>
    <p:extLst>
      <p:ext uri="{BB962C8B-B14F-4D97-AF65-F5344CB8AC3E}">
        <p14:creationId xmlns:p14="http://schemas.microsoft.com/office/powerpoint/2010/main" xmlns="" val="25859449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3776472"/>
          </a:xfrm>
        </p:spPr>
        <p:txBody>
          <a:bodyPr>
            <a:normAutofit fontScale="92500" lnSpcReduction="20000"/>
          </a:bodyPr>
          <a:lstStyle/>
          <a:p>
            <a:pPr marL="109728" indent="0">
              <a:buNone/>
            </a:pPr>
            <a:r>
              <a:rPr lang="en-US" sz="2800" u="sng" dirty="0" smtClean="0"/>
              <a:t>Department of Banking and Insurance Home </a:t>
            </a:r>
            <a:r>
              <a:rPr lang="en-US" sz="1600" dirty="0" smtClean="0">
                <a:hlinkClick r:id="rId2"/>
              </a:rPr>
              <a:t>http</a:t>
            </a:r>
            <a:r>
              <a:rPr lang="en-US" sz="1600" dirty="0">
                <a:hlinkClick r:id="rId2"/>
              </a:rPr>
              <a:t>://</a:t>
            </a:r>
            <a:r>
              <a:rPr lang="en-US" sz="1600" dirty="0" smtClean="0">
                <a:hlinkClick r:id="rId2"/>
              </a:rPr>
              <a:t>www.state.nj.us/dobi/index.html</a:t>
            </a:r>
            <a:endParaRPr lang="en-US" sz="1600" dirty="0" smtClean="0"/>
          </a:p>
          <a:p>
            <a:pPr marL="109728" indent="0">
              <a:buNone/>
            </a:pPr>
            <a:endParaRPr lang="en-US" sz="1000" dirty="0"/>
          </a:p>
          <a:p>
            <a:pPr marL="109728" indent="0">
              <a:buNone/>
            </a:pPr>
            <a:r>
              <a:rPr lang="en-US" sz="2650" u="sng" dirty="0"/>
              <a:t>Health Insurance Programs – </a:t>
            </a:r>
            <a:r>
              <a:rPr lang="en-US" sz="2650" u="sng" dirty="0" smtClean="0"/>
              <a:t>IHC/SEH/NJ </a:t>
            </a:r>
            <a:r>
              <a:rPr lang="en-US" sz="2650" u="sng" dirty="0"/>
              <a:t>Protect</a:t>
            </a:r>
          </a:p>
          <a:p>
            <a:pPr marL="109728" indent="0">
              <a:buNone/>
            </a:pPr>
            <a:r>
              <a:rPr lang="en-US" sz="1600" dirty="0">
                <a:hlinkClick r:id="rId3"/>
              </a:rPr>
              <a:t>http://</a:t>
            </a:r>
            <a:r>
              <a:rPr lang="en-US" sz="1600" dirty="0" smtClean="0">
                <a:hlinkClick r:id="rId3"/>
              </a:rPr>
              <a:t>www.state.nj.us/dobi/division_insurance/ihcseh/index.html</a:t>
            </a:r>
            <a:endParaRPr lang="en-US" sz="1600" dirty="0" smtClean="0"/>
          </a:p>
          <a:p>
            <a:pPr marL="109728" indent="0">
              <a:buNone/>
            </a:pPr>
            <a:endParaRPr lang="en-US" sz="1000" dirty="0"/>
          </a:p>
          <a:p>
            <a:pPr marL="109728" indent="0">
              <a:buNone/>
            </a:pPr>
            <a:r>
              <a:rPr lang="en-US" sz="2800" u="sng" dirty="0" smtClean="0"/>
              <a:t>Consumer Assistance – Inquiries/Complaints </a:t>
            </a:r>
            <a:r>
              <a:rPr lang="en-US" sz="1600" dirty="0" smtClean="0">
                <a:hlinkClick r:id="rId4"/>
              </a:rPr>
              <a:t>http</a:t>
            </a:r>
            <a:r>
              <a:rPr lang="en-US" sz="1600" dirty="0">
                <a:hlinkClick r:id="rId4"/>
              </a:rPr>
              <a:t>://www.state.nj.us/dobi/consumer.htm</a:t>
            </a:r>
            <a:endParaRPr lang="en-US" sz="1600" dirty="0"/>
          </a:p>
          <a:p>
            <a:pPr marL="109728" indent="0">
              <a:buNone/>
            </a:pPr>
            <a:endParaRPr lang="en-US" sz="1000" dirty="0"/>
          </a:p>
          <a:p>
            <a:pPr marL="109728" indent="0">
              <a:buNone/>
            </a:pPr>
            <a:r>
              <a:rPr lang="en-US" sz="2800" u="sng" dirty="0" smtClean="0"/>
              <a:t>Managed Care – Inquiries/Complaints</a:t>
            </a:r>
            <a:endParaRPr lang="en-US" dirty="0">
              <a:hlinkClick r:id="rId2"/>
            </a:endParaRPr>
          </a:p>
          <a:p>
            <a:pPr marL="109728" indent="0">
              <a:buNone/>
            </a:pPr>
            <a:r>
              <a:rPr lang="en-US" sz="1600" dirty="0" smtClean="0">
                <a:hlinkClick r:id="rId5"/>
              </a:rPr>
              <a:t>http</a:t>
            </a:r>
            <a:r>
              <a:rPr lang="en-US" sz="1600" dirty="0">
                <a:hlinkClick r:id="rId5"/>
              </a:rPr>
              <a:t>://</a:t>
            </a:r>
            <a:r>
              <a:rPr lang="en-US" sz="1600" dirty="0" smtClean="0">
                <a:hlinkClick r:id="rId5"/>
              </a:rPr>
              <a:t>www.state.nj.us/dobi/division_insurance/managedcare/mcfaqs.htm</a:t>
            </a:r>
            <a:endParaRPr lang="en-US" sz="1600" dirty="0" smtClean="0"/>
          </a:p>
          <a:p>
            <a:pPr marL="109728" indent="0">
              <a:buNone/>
            </a:pPr>
            <a:endParaRPr lang="en-US" sz="1000" u="sng" dirty="0" smtClean="0"/>
          </a:p>
          <a:p>
            <a:pPr marL="109728" indent="0">
              <a:buNone/>
            </a:pPr>
            <a:r>
              <a:rPr lang="en-US" sz="2800" u="sng" dirty="0" smtClean="0"/>
              <a:t>Life and Health Actuarial</a:t>
            </a:r>
            <a:endParaRPr lang="en-US" sz="2800" dirty="0" smtClean="0">
              <a:hlinkClick r:id="rId6"/>
            </a:endParaRPr>
          </a:p>
          <a:p>
            <a:pPr marL="109728" indent="0">
              <a:buNone/>
            </a:pPr>
            <a:r>
              <a:rPr lang="en-US" sz="1600" dirty="0" smtClean="0">
                <a:hlinkClick r:id="rId6"/>
              </a:rPr>
              <a:t>http</a:t>
            </a:r>
            <a:r>
              <a:rPr lang="en-US" sz="1600" dirty="0">
                <a:hlinkClick r:id="rId6"/>
              </a:rPr>
              <a:t>://</a:t>
            </a:r>
            <a:r>
              <a:rPr lang="en-US" sz="1600" dirty="0" smtClean="0">
                <a:hlinkClick r:id="rId6"/>
              </a:rPr>
              <a:t>www.state.nj.us/dobi/division_insurance/lhactuar.htm</a:t>
            </a:r>
            <a:endParaRPr lang="en-US" sz="1600" dirty="0" smtClean="0"/>
          </a:p>
          <a:p>
            <a:pPr marL="109728" indent="0">
              <a:buNone/>
            </a:pPr>
            <a:endParaRPr lang="en-US" sz="1600" dirty="0" smtClean="0"/>
          </a:p>
        </p:txBody>
      </p:sp>
      <p:sp>
        <p:nvSpPr>
          <p:cNvPr id="3" name="Slide Number Placeholder 2"/>
          <p:cNvSpPr>
            <a:spLocks noGrp="1"/>
          </p:cNvSpPr>
          <p:nvPr>
            <p:ph type="sldNum" sz="quarter" idx="12"/>
          </p:nvPr>
        </p:nvSpPr>
        <p:spPr/>
        <p:txBody>
          <a:bodyPr/>
          <a:lstStyle/>
          <a:p>
            <a:fld id="{22615CC1-08B7-45F3-9511-4F95183BF0F0}" type="slidenum">
              <a:rPr lang="en-US" smtClean="0"/>
              <a:pPr/>
              <a:t>5</a:t>
            </a:fld>
            <a:endParaRPr lang="en-US" dirty="0"/>
          </a:p>
        </p:txBody>
      </p:sp>
      <p:sp>
        <p:nvSpPr>
          <p:cNvPr id="4" name="Title 3"/>
          <p:cNvSpPr>
            <a:spLocks noGrp="1"/>
          </p:cNvSpPr>
          <p:nvPr>
            <p:ph type="title"/>
          </p:nvPr>
        </p:nvSpPr>
        <p:spPr/>
        <p:txBody>
          <a:bodyPr/>
          <a:lstStyle/>
          <a:p>
            <a:pPr algn="ctr"/>
            <a:r>
              <a:rPr lang="en-US" dirty="0" smtClean="0">
                <a:effectLst/>
              </a:rPr>
              <a:t>References</a:t>
            </a:r>
            <a:endParaRPr lang="en-US" dirty="0">
              <a:effectLst/>
            </a:endParaRPr>
          </a:p>
        </p:txBody>
      </p:sp>
      <p:pic>
        <p:nvPicPr>
          <p:cNvPr id="5" name="Picture 12" descr="largepolicy"/>
          <p:cNvPicPr>
            <a:picLocks noChangeAspect="1" noChangeArrowheads="1"/>
          </p:cNvPicPr>
          <p:nvPr/>
        </p:nvPicPr>
        <p:blipFill>
          <a:blip r:embed="rId7" cstate="print"/>
          <a:srcRect/>
          <a:stretch>
            <a:fillRect/>
          </a:stretch>
        </p:blipFill>
        <p:spPr bwMode="auto">
          <a:xfrm>
            <a:off x="7228114" y="5410200"/>
            <a:ext cx="1371600" cy="1371600"/>
          </a:xfrm>
          <a:prstGeom prst="rect">
            <a:avLst/>
          </a:prstGeom>
          <a:noFill/>
        </p:spPr>
      </p:pic>
    </p:spTree>
    <p:extLst>
      <p:ext uri="{BB962C8B-B14F-4D97-AF65-F5344CB8AC3E}">
        <p14:creationId xmlns:p14="http://schemas.microsoft.com/office/powerpoint/2010/main" xmlns="" val="1151597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04800"/>
            <a:ext cx="8229600" cy="4525963"/>
          </a:xfrm>
        </p:spPr>
        <p:txBody>
          <a:bodyPr>
            <a:normAutofit/>
          </a:bodyPr>
          <a:lstStyle/>
          <a:p>
            <a:pPr marL="0" indent="0">
              <a:buNone/>
            </a:pPr>
            <a:endParaRPr lang="en-US" dirty="0"/>
          </a:p>
          <a:p>
            <a:pPr marL="109728" indent="0" algn="just">
              <a:buNone/>
            </a:pPr>
            <a:endParaRPr lang="en-US" dirty="0"/>
          </a:p>
          <a:p>
            <a:pPr marL="0" indent="0" algn="just">
              <a:buNone/>
            </a:pPr>
            <a:r>
              <a:rPr lang="en-US" dirty="0"/>
              <a:t> </a:t>
            </a:r>
          </a:p>
          <a:p>
            <a:pPr marL="0" indent="0" algn="ctr">
              <a:buNone/>
            </a:pPr>
            <a:r>
              <a:rPr lang="en-US" sz="6000" dirty="0" smtClean="0"/>
              <a:t>Questions</a:t>
            </a:r>
            <a:r>
              <a:rPr lang="en-US" sz="6000" dirty="0"/>
              <a:t>?</a:t>
            </a:r>
          </a:p>
          <a:p>
            <a:endParaRPr lang="en-US" dirty="0"/>
          </a:p>
        </p:txBody>
      </p:sp>
      <p:sp>
        <p:nvSpPr>
          <p:cNvPr id="6" name="Slide Number Placeholder 5"/>
          <p:cNvSpPr>
            <a:spLocks noGrp="1"/>
          </p:cNvSpPr>
          <p:nvPr>
            <p:ph type="sldNum" sz="quarter" idx="12"/>
          </p:nvPr>
        </p:nvSpPr>
        <p:spPr/>
        <p:txBody>
          <a:bodyPr/>
          <a:lstStyle/>
          <a:p>
            <a:fld id="{A3B08F99-0FD8-4EAC-9B47-A365A9DD00EC}" type="slidenum">
              <a:rPr lang="en-US" smtClean="0"/>
              <a:pPr/>
              <a:t>6</a:t>
            </a:fld>
            <a:endParaRPr lang="en-US" dirty="0"/>
          </a:p>
        </p:txBody>
      </p:sp>
      <p:pic>
        <p:nvPicPr>
          <p:cNvPr id="7" name="Picture 12" descr="largepolicy"/>
          <p:cNvPicPr>
            <a:picLocks noChangeAspect="1" noChangeArrowheads="1"/>
          </p:cNvPicPr>
          <p:nvPr/>
        </p:nvPicPr>
        <p:blipFill>
          <a:blip r:embed="rId2" cstate="print"/>
          <a:srcRect/>
          <a:stretch>
            <a:fillRect/>
          </a:stretch>
        </p:blipFill>
        <p:spPr bwMode="auto">
          <a:xfrm>
            <a:off x="7086600" y="5181600"/>
            <a:ext cx="1371600" cy="1371600"/>
          </a:xfrm>
          <a:prstGeom prst="rect">
            <a:avLst/>
          </a:prstGeom>
          <a:noFill/>
        </p:spPr>
      </p:pic>
    </p:spTree>
    <p:extLst>
      <p:ext uri="{BB962C8B-B14F-4D97-AF65-F5344CB8AC3E}">
        <p14:creationId xmlns:p14="http://schemas.microsoft.com/office/powerpoint/2010/main" xmlns="" val="3820298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457200"/>
            <a:ext cx="8229600" cy="5550091"/>
          </a:xfrm>
        </p:spPr>
        <p:txBody>
          <a:bodyPr>
            <a:normAutofit/>
          </a:bodyPr>
          <a:lstStyle/>
          <a:p>
            <a:pPr marL="109728" indent="0" algn="ctr" eaLnBrk="1" hangingPunct="1">
              <a:lnSpc>
                <a:spcPct val="90000"/>
              </a:lnSpc>
              <a:buNone/>
            </a:pPr>
            <a:endParaRPr lang="en-US" sz="2000" b="1" dirty="0" smtClean="0">
              <a:solidFill>
                <a:srgbClr val="0066CC"/>
              </a:solidFill>
              <a:effectLst>
                <a:outerShdw blurRad="38100" dist="38100" dir="2700000" algn="tl">
                  <a:srgbClr val="C0C0C0"/>
                </a:outerShdw>
              </a:effectLst>
            </a:endParaRPr>
          </a:p>
          <a:p>
            <a:pPr marL="109728" indent="0" algn="ctr" eaLnBrk="1" hangingPunct="1">
              <a:lnSpc>
                <a:spcPct val="90000"/>
              </a:lnSpc>
              <a:buNone/>
            </a:pPr>
            <a:r>
              <a:rPr lang="en-US" sz="4100" b="1" dirty="0" smtClean="0"/>
              <a:t>Health Insurance Education:</a:t>
            </a:r>
          </a:p>
          <a:p>
            <a:pPr marL="109728" indent="0" algn="ctr" eaLnBrk="1" hangingPunct="1">
              <a:lnSpc>
                <a:spcPct val="90000"/>
              </a:lnSpc>
              <a:buNone/>
            </a:pPr>
            <a:r>
              <a:rPr lang="en-US" sz="4100" b="1" dirty="0" smtClean="0"/>
              <a:t>Rate Review Process and Consumer Resources</a:t>
            </a:r>
          </a:p>
          <a:p>
            <a:pPr marL="109728" indent="0" algn="ctr" eaLnBrk="1" hangingPunct="1">
              <a:lnSpc>
                <a:spcPct val="90000"/>
              </a:lnSpc>
              <a:buNone/>
            </a:pPr>
            <a:endParaRPr lang="en-US" sz="4400" b="1" dirty="0" smtClean="0">
              <a:solidFill>
                <a:srgbClr val="0066CC"/>
              </a:solidFill>
              <a:effectLst>
                <a:outerShdw blurRad="38100" dist="38100" dir="2700000" algn="tl">
                  <a:srgbClr val="C0C0C0"/>
                </a:outerShdw>
              </a:effectLst>
            </a:endParaRPr>
          </a:p>
        </p:txBody>
      </p:sp>
      <p:sp>
        <p:nvSpPr>
          <p:cNvPr id="13323" name="Rectangle 11"/>
          <p:cNvSpPr>
            <a:spLocks noChangeArrowheads="1"/>
          </p:cNvSpPr>
          <p:nvPr/>
        </p:nvSpPr>
        <p:spPr bwMode="auto">
          <a:xfrm>
            <a:off x="762000" y="5514945"/>
            <a:ext cx="7781296" cy="400110"/>
          </a:xfrm>
          <a:prstGeom prst="rect">
            <a:avLst/>
          </a:prstGeom>
          <a:noFill/>
          <a:ln w="9525">
            <a:noFill/>
            <a:miter lim="800000"/>
            <a:headEnd/>
            <a:tailEnd/>
          </a:ln>
          <a:effectLst/>
        </p:spPr>
        <p:txBody>
          <a:bodyPr wrap="none" anchor="ctr">
            <a:spAutoFit/>
          </a:bodyPr>
          <a:lstStyle/>
          <a:p>
            <a:pPr algn="ctr"/>
            <a:r>
              <a:rPr lang="en-US" sz="2000" b="1" dirty="0" smtClean="0">
                <a:solidFill>
                  <a:srgbClr val="0066CC"/>
                </a:solidFill>
                <a:hlinkClick r:id="rId2"/>
              </a:rPr>
              <a:t>www.state.nj.us/dobi/lifehealthactuarial/rateinfo/index.html</a:t>
            </a:r>
            <a:endParaRPr lang="en-US" sz="2000" b="1" dirty="0" smtClean="0">
              <a:solidFill>
                <a:srgbClr val="0066CC"/>
              </a:solidFill>
            </a:endParaRPr>
          </a:p>
        </p:txBody>
      </p:sp>
      <p:pic>
        <p:nvPicPr>
          <p:cNvPr id="13324" name="Picture 12" descr="largepolicy"/>
          <p:cNvPicPr>
            <a:picLocks noChangeAspect="1" noChangeArrowheads="1"/>
          </p:cNvPicPr>
          <p:nvPr/>
        </p:nvPicPr>
        <p:blipFill>
          <a:blip r:embed="rId3" cstate="print"/>
          <a:srcRect/>
          <a:stretch>
            <a:fillRect/>
          </a:stretch>
        </p:blipFill>
        <p:spPr bwMode="auto">
          <a:xfrm>
            <a:off x="3505200" y="2667000"/>
            <a:ext cx="2590800" cy="2590800"/>
          </a:xfrm>
          <a:prstGeom prst="rect">
            <a:avLst/>
          </a:prstGeom>
          <a:noFill/>
        </p:spPr>
      </p:pic>
    </p:spTree>
    <p:extLst>
      <p:ext uri="{BB962C8B-B14F-4D97-AF65-F5344CB8AC3E}">
        <p14:creationId xmlns:p14="http://schemas.microsoft.com/office/powerpoint/2010/main" xmlns="" val="10435361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780</TotalTime>
  <Words>197</Words>
  <Application>Microsoft Office PowerPoint</Application>
  <PresentationFormat>On-screen Show (4:3)</PresentationFormat>
  <Paragraphs>52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2012 Rate Review Forum</vt:lpstr>
      <vt:lpstr>Slide 2</vt:lpstr>
      <vt:lpstr>Slide 3</vt:lpstr>
      <vt:lpstr>Slide 4</vt:lpstr>
      <vt:lpstr>References</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Premium Rate Review Forum</dc:title>
  <dc:creator>Joanne Petto</dc:creator>
  <cp:lastModifiedBy>japplegate</cp:lastModifiedBy>
  <cp:revision>48</cp:revision>
  <cp:lastPrinted>2012-05-25T16:07:59Z</cp:lastPrinted>
  <dcterms:created xsi:type="dcterms:W3CDTF">2012-05-09T16:10:22Z</dcterms:created>
  <dcterms:modified xsi:type="dcterms:W3CDTF">2012-05-29T12:59:39Z</dcterms:modified>
</cp:coreProperties>
</file>