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8"/>
  </p:notesMasterIdLst>
  <p:sldIdLst>
    <p:sldId id="276" r:id="rId2"/>
    <p:sldId id="272" r:id="rId3"/>
    <p:sldId id="266" r:id="rId4"/>
    <p:sldId id="268" r:id="rId5"/>
    <p:sldId id="267" r:id="rId6"/>
    <p:sldId id="257" r:id="rId7"/>
    <p:sldId id="258" r:id="rId8"/>
    <p:sldId id="259" r:id="rId9"/>
    <p:sldId id="270" r:id="rId10"/>
    <p:sldId id="260" r:id="rId11"/>
    <p:sldId id="261" r:id="rId12"/>
    <p:sldId id="262" r:id="rId13"/>
    <p:sldId id="273" r:id="rId14"/>
    <p:sldId id="271" r:id="rId15"/>
    <p:sldId id="263" r:id="rId16"/>
    <p:sldId id="275" r:id="rId17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8" d="100"/>
          <a:sy n="28" d="100"/>
        </p:scale>
        <p:origin x="-1051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BEA812CC-D317-4B78-9007-2A70CD8FCC65}" type="datetimeFigureOut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53AE64D4-7D58-4E94-ABCA-9CBE29FC1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606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 smtClean="0"/>
              <a:t>*Basically, Loss Ratio = claims / premiums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E64D4-7D58-4E94-ABCA-9CBE29FC1F8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31147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CA9475-4A08-4F24-8138-13C41E52AC74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458513-B283-438C-9DBD-2D16CBFA420C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E2150-03F9-4335-99E8-28109D690D8A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805E41-D9FB-4F94-BDD2-8B373A820BDD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A6D418-4181-455A-9520-C0AB23C4157B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B3A763-90C1-48FE-8E86-DD295CB10958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121292-B6DB-40E0-BD89-EA40C084766A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F0FAB55-652F-4093-AFC6-2C2004A72F12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0FC14A-B732-4A20-B0AA-94956BA51EAF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9B9108-15E1-4835-B0C2-F63FED14CC57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391664-6092-4FEF-B1E9-2AF17AC86F4D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814316B-0439-4D39-BCB6-2CF12FB088B0}" type="datetime1">
              <a:rPr lang="en-US" smtClean="0"/>
              <a:pPr/>
              <a:t>5/29/2012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3B08F99-0FD8-4EAC-9B47-A365A9DD00E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Gary.Weiss@dobi.state.nj.us" TargetMode="External"/><Relationship Id="rId7" Type="http://schemas.openxmlformats.org/officeDocument/2006/relationships/image" Target="../media/image3.png"/><Relationship Id="rId2" Type="http://schemas.openxmlformats.org/officeDocument/2006/relationships/hyperlink" Target="mailto:Neil.Vance@dobi.state.nj.u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Margie.Laster@dobi.state.nj.us" TargetMode="External"/><Relationship Id="rId5" Type="http://schemas.openxmlformats.org/officeDocument/2006/relationships/hyperlink" Target="mailto:Peg.Martino@dobi.state.nj.us" TargetMode="External"/><Relationship Id="rId4" Type="http://schemas.openxmlformats.org/officeDocument/2006/relationships/hyperlink" Target="mailto:Joanne.Petto@dobi.state.nj.us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RateReviewComments@DOBI.State.NJ.U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state.nj.us/dobi/lifehealthactuarial/rateinfo/index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594" y="457200"/>
            <a:ext cx="8229600" cy="1143000"/>
          </a:xfrm>
        </p:spPr>
        <p:txBody>
          <a:bodyPr/>
          <a:lstStyle/>
          <a:p>
            <a:pPr algn="ctr"/>
            <a:r>
              <a:rPr lang="en-US" dirty="0" smtClean="0">
                <a:effectLst/>
              </a:rPr>
              <a:t>2012 Rate Review Forum</a:t>
            </a:r>
            <a:endParaRPr lang="en-US" dirty="0">
              <a:effectLst/>
            </a:endParaRPr>
          </a:p>
        </p:txBody>
      </p:sp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6198" y="1625829"/>
            <a:ext cx="1145659" cy="111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largepolic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10200"/>
            <a:ext cx="1371600" cy="13716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69027" y="2743200"/>
            <a:ext cx="5604419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t"/>
            <a:endParaRPr lang="en-US" dirty="0"/>
          </a:p>
          <a:p>
            <a:pPr algn="ctr" fontAlgn="t"/>
            <a:r>
              <a:rPr lang="en-US" sz="2300" dirty="0"/>
              <a:t>State of New Jersey</a:t>
            </a:r>
          </a:p>
          <a:p>
            <a:pPr algn="ctr" fontAlgn="t"/>
            <a:r>
              <a:rPr lang="en-US" sz="2300" dirty="0"/>
              <a:t>Department of Banking and Insurance</a:t>
            </a:r>
          </a:p>
          <a:p>
            <a:pPr algn="ctr" fontAlgn="t"/>
            <a:r>
              <a:rPr lang="en-US" sz="2300" dirty="0"/>
              <a:t>PO Box 325</a:t>
            </a:r>
          </a:p>
          <a:p>
            <a:pPr algn="ctr" fontAlgn="t"/>
            <a:r>
              <a:rPr lang="en-US" sz="2300" dirty="0"/>
              <a:t>11th Floor</a:t>
            </a:r>
          </a:p>
          <a:p>
            <a:pPr algn="ctr" fontAlgn="t"/>
            <a:r>
              <a:rPr lang="en-US" sz="2300" dirty="0"/>
              <a:t>Life &amp; Health Actuarial</a:t>
            </a:r>
          </a:p>
          <a:p>
            <a:pPr algn="ctr" fontAlgn="t"/>
            <a:r>
              <a:rPr lang="en-US" sz="2300" dirty="0"/>
              <a:t>Trenton, NJ 08625-0325</a:t>
            </a:r>
          </a:p>
          <a:p>
            <a:pPr algn="ctr" fontAlgn="t"/>
            <a:r>
              <a:rPr lang="en-US" sz="2300" dirty="0"/>
              <a:t>Tel (609) 292-7272</a:t>
            </a:r>
          </a:p>
          <a:p>
            <a:pPr algn="ctr" fontAlgn="t"/>
            <a:r>
              <a:rPr lang="en-US" sz="2300" dirty="0"/>
              <a:t>Fax (609) 633-0527</a:t>
            </a:r>
          </a:p>
          <a:p>
            <a:pPr algn="ctr" fontAlgn="t"/>
            <a:r>
              <a:rPr lang="en-US" sz="2300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2024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3505200"/>
            <a:ext cx="8077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700" dirty="0" smtClean="0"/>
              <a:t>Presentation of the Department’s current rate review procedures, including a description of information provided by carriers and the DOBI actuarial review process. </a:t>
            </a:r>
            <a:endParaRPr lang="en-US" sz="2700" dirty="0"/>
          </a:p>
        </p:txBody>
      </p:sp>
      <p:sp>
        <p:nvSpPr>
          <p:cNvPr id="6" name="TextBox 5"/>
          <p:cNvSpPr txBox="1"/>
          <p:nvPr/>
        </p:nvSpPr>
        <p:spPr>
          <a:xfrm>
            <a:off x="457200" y="304800"/>
            <a:ext cx="80772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100" b="1" dirty="0"/>
              <a:t>Overview of New Jersey’s </a:t>
            </a:r>
            <a:endParaRPr lang="en-US" sz="4100" b="1" dirty="0" smtClean="0"/>
          </a:p>
          <a:p>
            <a:pPr algn="ctr"/>
            <a:r>
              <a:rPr lang="en-US" sz="4100" b="1" dirty="0" smtClean="0"/>
              <a:t>Rate </a:t>
            </a:r>
            <a:r>
              <a:rPr lang="en-US" sz="4100" b="1" dirty="0"/>
              <a:t>Review Process </a:t>
            </a:r>
            <a:endParaRPr lang="en-US" sz="4100" dirty="0"/>
          </a:p>
        </p:txBody>
      </p:sp>
      <p:sp>
        <p:nvSpPr>
          <p:cNvPr id="8" name="TextBox 7"/>
          <p:cNvSpPr txBox="1"/>
          <p:nvPr/>
        </p:nvSpPr>
        <p:spPr>
          <a:xfrm>
            <a:off x="762000" y="2048470"/>
            <a:ext cx="7815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00" i="1" dirty="0"/>
              <a:t>R. Neil Vance, Managing Actuary </a:t>
            </a:r>
            <a:endParaRPr lang="en-US" sz="2700" dirty="0"/>
          </a:p>
          <a:p>
            <a:pPr algn="ctr"/>
            <a:r>
              <a:rPr lang="en-US" sz="2700" i="1" dirty="0"/>
              <a:t>NJ Department of Banking &amp; Insurance </a:t>
            </a:r>
            <a:endParaRPr lang="en-US" sz="2700" dirty="0"/>
          </a:p>
        </p:txBody>
      </p:sp>
      <p:pic>
        <p:nvPicPr>
          <p:cNvPr id="9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54102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16531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34340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dirty="0" smtClean="0"/>
              <a:t>The Department anticipates that a better understanding of the current Rate Review process will help consumers use it more effectively.</a:t>
            </a:r>
          </a:p>
          <a:p>
            <a:pPr marL="1145286" lvl="2" indent="-514350" algn="just">
              <a:buClrTx/>
              <a:buFont typeface="+mj-lt"/>
              <a:buAutoNum type="arabicPeriod"/>
            </a:pPr>
            <a:r>
              <a:rPr lang="en-US" sz="2300" dirty="0" smtClean="0"/>
              <a:t>The NJ law pertaining to rates;</a:t>
            </a:r>
          </a:p>
          <a:p>
            <a:pPr marL="1145286" lvl="2" indent="-514350" algn="just">
              <a:buClrTx/>
              <a:buFont typeface="+mj-lt"/>
              <a:buAutoNum type="arabicPeriod"/>
            </a:pPr>
            <a:r>
              <a:rPr lang="en-US" sz="2300" dirty="0" smtClean="0"/>
              <a:t>The rate review process; and </a:t>
            </a:r>
          </a:p>
          <a:p>
            <a:pPr marL="1145286" lvl="2" indent="-514350" algn="just">
              <a:buClrTx/>
              <a:buFont typeface="+mj-lt"/>
              <a:buAutoNum type="arabicPeriod"/>
            </a:pPr>
            <a:r>
              <a:rPr lang="en-US" sz="2300" dirty="0" smtClean="0"/>
              <a:t>The goal of the process.</a:t>
            </a:r>
          </a:p>
          <a:p>
            <a:pPr marL="109728" indent="0" algn="just">
              <a:buNone/>
            </a:pPr>
            <a:endParaRPr lang="en-US" sz="1000" dirty="0" smtClean="0"/>
          </a:p>
          <a:p>
            <a:pPr marL="109728" indent="0" algn="just">
              <a:buNone/>
            </a:pPr>
            <a:r>
              <a:rPr lang="en-US" sz="2600" dirty="0" smtClean="0"/>
              <a:t>Other topics:</a:t>
            </a:r>
          </a:p>
          <a:p>
            <a:pPr marL="1145286" lvl="2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en-US" sz="2300" dirty="0" smtClean="0"/>
              <a:t>The Federal law pertaining to rates; and</a:t>
            </a:r>
          </a:p>
          <a:p>
            <a:pPr marL="1145286" lvl="2" indent="-514350" algn="just">
              <a:buClr>
                <a:schemeClr val="tx1"/>
              </a:buClr>
              <a:buFont typeface="+mj-lt"/>
              <a:buAutoNum type="arabicPeriod"/>
            </a:pPr>
            <a:r>
              <a:rPr lang="en-US" sz="2300" dirty="0" smtClean="0"/>
              <a:t>Resources, information and assistance for consumers.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effectLst/>
              </a:rPr>
              <a:t>Overview</a:t>
            </a:r>
            <a:endParaRPr lang="en-US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54864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1573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4081272"/>
          </a:xfrm>
        </p:spPr>
        <p:txBody>
          <a:bodyPr>
            <a:normAutofit/>
          </a:bodyPr>
          <a:lstStyle/>
          <a:p>
            <a:pPr marL="109728" indent="0">
              <a:buClrTx/>
              <a:buNone/>
            </a:pPr>
            <a:r>
              <a:rPr lang="en-US" dirty="0" smtClean="0"/>
              <a:t>The RIO mission is to:</a:t>
            </a:r>
          </a:p>
          <a:p>
            <a:pPr marL="109728" indent="0">
              <a:buNone/>
            </a:pPr>
            <a:endParaRPr lang="en-US" sz="1000" dirty="0"/>
          </a:p>
          <a:p>
            <a:pPr lvl="2" algn="just">
              <a:buClrTx/>
              <a:buFont typeface="Arial" pitchFamily="34" charset="0"/>
              <a:buChar char="•"/>
            </a:pPr>
            <a:r>
              <a:rPr lang="en-US" sz="2300" dirty="0" smtClean="0"/>
              <a:t>Respond to </a:t>
            </a:r>
            <a:r>
              <a:rPr lang="en-US" sz="2300" dirty="0"/>
              <a:t>phone and email inquiries </a:t>
            </a:r>
            <a:r>
              <a:rPr lang="en-US" sz="2300" dirty="0" smtClean="0"/>
              <a:t>about </a:t>
            </a:r>
            <a:r>
              <a:rPr lang="en-US" sz="2300" dirty="0"/>
              <a:t>rates for various forms of health coverage, including comparison of rates;</a:t>
            </a:r>
          </a:p>
          <a:p>
            <a:pPr lvl="2" algn="just">
              <a:buClrTx/>
              <a:buFont typeface="Arial" pitchFamily="34" charset="0"/>
              <a:buChar char="•"/>
            </a:pPr>
            <a:r>
              <a:rPr lang="en-US" sz="2300" dirty="0" smtClean="0"/>
              <a:t>Monitor </a:t>
            </a:r>
            <a:r>
              <a:rPr lang="en-US" sz="2300" dirty="0"/>
              <a:t>public input on rates and rate filings; </a:t>
            </a:r>
            <a:endParaRPr lang="en-US" sz="2300" dirty="0" smtClean="0"/>
          </a:p>
          <a:p>
            <a:pPr lvl="2" algn="just">
              <a:buClrTx/>
              <a:buFont typeface="Arial" pitchFamily="34" charset="0"/>
              <a:buChar char="•"/>
            </a:pPr>
            <a:r>
              <a:rPr lang="en-US" sz="2300" dirty="0" smtClean="0"/>
              <a:t>Respond </a:t>
            </a:r>
            <a:r>
              <a:rPr lang="en-US" sz="2300" dirty="0"/>
              <a:t>to rate </a:t>
            </a:r>
            <a:r>
              <a:rPr lang="en-US" sz="2300" dirty="0" smtClean="0"/>
              <a:t>complaints;</a:t>
            </a:r>
          </a:p>
          <a:p>
            <a:pPr lvl="2" algn="just">
              <a:buClrTx/>
              <a:buFont typeface="Arial" pitchFamily="34" charset="0"/>
              <a:buChar char="•"/>
            </a:pPr>
            <a:r>
              <a:rPr lang="en-US" sz="2300" dirty="0" smtClean="0"/>
              <a:t>Develop informational material like reports; and</a:t>
            </a:r>
          </a:p>
          <a:p>
            <a:pPr lvl="2" algn="just">
              <a:buClrTx/>
              <a:buFont typeface="Arial" pitchFamily="34" charset="0"/>
              <a:buChar char="•"/>
            </a:pPr>
            <a:r>
              <a:rPr lang="en-US" sz="2300" dirty="0" smtClean="0"/>
              <a:t>Support the actuarial unit that reviews rates.</a:t>
            </a:r>
            <a:endParaRPr lang="en-US" sz="23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>
                <a:effectLst/>
              </a:rPr>
              <a:t>Rate Information &amp; </a:t>
            </a:r>
            <a:r>
              <a:rPr lang="en-US" dirty="0" smtClean="0">
                <a:effectLst/>
              </a:rPr>
              <a:t>Oversight (RIO)</a:t>
            </a:r>
            <a:endParaRPr lang="en-US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51914" y="54864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7941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 algn="ctr">
              <a:buClrTx/>
              <a:buNone/>
            </a:pPr>
            <a:r>
              <a:rPr lang="en-US" sz="2800" dirty="0"/>
              <a:t>R. Neil Vance, Managing Actuary</a:t>
            </a:r>
          </a:p>
          <a:p>
            <a:pPr marL="109728" indent="0" algn="ctr">
              <a:buClrTx/>
              <a:buNone/>
            </a:pPr>
            <a:r>
              <a:rPr lang="en-US" sz="2800" dirty="0"/>
              <a:t>(609) 292-5427 x 50338 </a:t>
            </a:r>
          </a:p>
          <a:p>
            <a:pPr marL="109728" indent="0" algn="ctr">
              <a:buClrTx/>
              <a:buNone/>
            </a:pPr>
            <a:r>
              <a:rPr lang="en-US" sz="2800" u="sng" dirty="0">
                <a:hlinkClick r:id="rId2"/>
              </a:rPr>
              <a:t>Neil.Vance@dobi.state.nj.us</a:t>
            </a:r>
            <a:endParaRPr lang="en-US" sz="2800" dirty="0"/>
          </a:p>
          <a:p>
            <a:pPr algn="ctr">
              <a:buClrTx/>
            </a:pPr>
            <a:endParaRPr lang="en-US" sz="2800" dirty="0"/>
          </a:p>
          <a:p>
            <a:pPr marL="109728" indent="0" algn="ctr">
              <a:buClrTx/>
              <a:buNone/>
            </a:pPr>
            <a:r>
              <a:rPr lang="en-US" sz="2800" dirty="0"/>
              <a:t>Gary Weiss, Actuary</a:t>
            </a:r>
          </a:p>
          <a:p>
            <a:pPr marL="109728" indent="0" algn="ctr">
              <a:buClrTx/>
              <a:buNone/>
            </a:pPr>
            <a:r>
              <a:rPr lang="en-US" sz="2800" dirty="0"/>
              <a:t>609-292-7272 x 50562</a:t>
            </a:r>
          </a:p>
          <a:p>
            <a:pPr marL="109728" indent="0" algn="ctr">
              <a:buClrTx/>
              <a:buNone/>
            </a:pPr>
            <a:r>
              <a:rPr lang="en-US" sz="2800" dirty="0">
                <a:hlinkClick r:id="rId3"/>
              </a:rPr>
              <a:t>Gary.Weiss@dobi.state.nj.us</a:t>
            </a:r>
            <a:endParaRPr lang="en-US" sz="2800" dirty="0"/>
          </a:p>
          <a:p>
            <a:pPr algn="ctr">
              <a:buClrTx/>
            </a:pPr>
            <a:endParaRPr lang="en-US" sz="2800" dirty="0"/>
          </a:p>
          <a:p>
            <a:pPr marL="109728" indent="0" algn="ctr">
              <a:buClrTx/>
              <a:buNone/>
            </a:pPr>
            <a:r>
              <a:rPr lang="en-US" sz="2800" dirty="0"/>
              <a:t>Joanne Petto, </a:t>
            </a:r>
            <a:r>
              <a:rPr lang="en-US" sz="2800" dirty="0" smtClean="0"/>
              <a:t>Facilitator</a:t>
            </a:r>
            <a:endParaRPr lang="en-US" sz="2800" dirty="0"/>
          </a:p>
          <a:p>
            <a:pPr marL="109728" indent="0" algn="ctr">
              <a:buClrTx/>
              <a:buNone/>
            </a:pPr>
            <a:r>
              <a:rPr lang="en-US" sz="2800" dirty="0"/>
              <a:t>(609) 292-7272 x 50311</a:t>
            </a:r>
          </a:p>
          <a:p>
            <a:pPr marL="109728" indent="0" algn="ctr">
              <a:buClrTx/>
              <a:buNone/>
            </a:pPr>
            <a:r>
              <a:rPr lang="en-US" sz="2800" dirty="0">
                <a:hlinkClick r:id="rId4"/>
              </a:rPr>
              <a:t>Joanne.Petto@dobi.state.nj.us</a:t>
            </a:r>
            <a:endParaRPr lang="en-US" sz="2800" dirty="0"/>
          </a:p>
          <a:p>
            <a:pPr marL="109728" indent="0" algn="ctr">
              <a:buClrTx/>
              <a:buNone/>
            </a:pPr>
            <a:r>
              <a:rPr lang="en-US" sz="2800" dirty="0"/>
              <a:t> </a:t>
            </a:r>
          </a:p>
          <a:p>
            <a:pPr marL="109728" indent="0" algn="ctr">
              <a:buClrTx/>
              <a:buNone/>
            </a:pPr>
            <a:r>
              <a:rPr lang="en-US" sz="2800" dirty="0"/>
              <a:t>Peg Martino, </a:t>
            </a:r>
            <a:r>
              <a:rPr lang="en-US" sz="2800" dirty="0" smtClean="0"/>
              <a:t>Analyst</a:t>
            </a:r>
            <a:endParaRPr lang="en-US" sz="2800" dirty="0"/>
          </a:p>
          <a:p>
            <a:pPr marL="109728" indent="0" algn="ctr">
              <a:buClrTx/>
              <a:buNone/>
            </a:pPr>
            <a:r>
              <a:rPr lang="en-US" sz="2800" dirty="0"/>
              <a:t>(609) 292-7272 x 50311</a:t>
            </a:r>
          </a:p>
          <a:p>
            <a:pPr marL="109728" indent="0" algn="ctr">
              <a:buClrTx/>
              <a:buNone/>
            </a:pPr>
            <a:r>
              <a:rPr lang="en-US" sz="2800" u="sng" dirty="0">
                <a:hlinkClick r:id="rId5"/>
              </a:rPr>
              <a:t>Peg.Martino@dobi.state.nj.us</a:t>
            </a:r>
            <a:endParaRPr lang="en-US" sz="2800" dirty="0"/>
          </a:p>
          <a:p>
            <a:pPr algn="ctr">
              <a:buClrTx/>
            </a:pPr>
            <a:endParaRPr lang="en-US" sz="2800" dirty="0"/>
          </a:p>
          <a:p>
            <a:pPr marL="109728" indent="0" algn="ctr">
              <a:buClrTx/>
              <a:buNone/>
            </a:pPr>
            <a:r>
              <a:rPr lang="en-US" sz="2800" dirty="0"/>
              <a:t>Margie Laster, Administrative Support</a:t>
            </a:r>
          </a:p>
          <a:p>
            <a:pPr marL="109728" indent="0" algn="ctr">
              <a:buClrTx/>
              <a:buNone/>
            </a:pPr>
            <a:r>
              <a:rPr lang="en-US" sz="2800" dirty="0"/>
              <a:t> 609-292-7272 x 50132</a:t>
            </a:r>
          </a:p>
          <a:p>
            <a:pPr marL="109728" indent="0" algn="ctr">
              <a:buClrTx/>
              <a:buNone/>
            </a:pPr>
            <a:r>
              <a:rPr lang="en-US" sz="2800" u="sng" dirty="0">
                <a:hlinkClick r:id="rId6"/>
              </a:rPr>
              <a:t>Margie.Laster@dobi.state.nj.us</a:t>
            </a:r>
            <a:endParaRPr lang="en-US" sz="2800" u="sng" dirty="0"/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effectLst/>
              </a:rPr>
              <a:t>Rate </a:t>
            </a:r>
            <a:r>
              <a:rPr lang="en-US" sz="3600" dirty="0" smtClean="0">
                <a:effectLst/>
              </a:rPr>
              <a:t>Information &amp; </a:t>
            </a:r>
            <a:r>
              <a:rPr lang="en-US" sz="3600" dirty="0">
                <a:effectLst/>
              </a:rPr>
              <a:t>Oversight </a:t>
            </a:r>
            <a:r>
              <a:rPr lang="en-US" sz="3600" dirty="0" smtClean="0">
                <a:effectLst/>
              </a:rPr>
              <a:t>(RIO)</a:t>
            </a:r>
            <a:endParaRPr lang="en-US" sz="3600" dirty="0">
              <a:effectLst/>
            </a:endParaRPr>
          </a:p>
        </p:txBody>
      </p:sp>
      <p:pic>
        <p:nvPicPr>
          <p:cNvPr id="5" name="Picture 12" descr="largepolic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93429" y="54864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0195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7848600" cy="4525963"/>
          </a:xfrm>
        </p:spPr>
        <p:txBody>
          <a:bodyPr>
            <a:normAutofit/>
          </a:bodyPr>
          <a:lstStyle/>
          <a:p>
            <a:pPr marL="1117854" lvl="2" indent="-514350" algn="just">
              <a:buClrTx/>
              <a:buFont typeface="+mj-lt"/>
              <a:buAutoNum type="arabicPeriod"/>
            </a:pPr>
            <a:r>
              <a:rPr lang="en-US" sz="2300" dirty="0" smtClean="0"/>
              <a:t>Rates should be sufficient </a:t>
            </a:r>
            <a:r>
              <a:rPr lang="en-US" sz="2300" dirty="0"/>
              <a:t>to </a:t>
            </a:r>
            <a:r>
              <a:rPr lang="en-US" sz="2300" dirty="0" smtClean="0"/>
              <a:t>pay for </a:t>
            </a:r>
            <a:r>
              <a:rPr lang="en-US" sz="2300" dirty="0"/>
              <a:t>e</a:t>
            </a:r>
            <a:r>
              <a:rPr lang="en-US" sz="2300" dirty="0" smtClean="0"/>
              <a:t>xpected claims, claims-related expenses and administrative expenses;</a:t>
            </a:r>
            <a:r>
              <a:rPr lang="en-US" sz="2300" dirty="0"/>
              <a:t> </a:t>
            </a:r>
          </a:p>
          <a:p>
            <a:pPr marL="1117854" lvl="2" indent="-514350" algn="just">
              <a:buClrTx/>
              <a:buFont typeface="+mj-lt"/>
              <a:buAutoNum type="arabicPeriod"/>
            </a:pPr>
            <a:r>
              <a:rPr lang="en-US" sz="2300" dirty="0" smtClean="0"/>
              <a:t>Rates can’t be excessive – why? It’s unfair to consumers and they won’t purchase; </a:t>
            </a:r>
          </a:p>
          <a:p>
            <a:pPr marL="1117854" lvl="2" indent="-514350" algn="just">
              <a:buClrTx/>
              <a:buFont typeface="+mj-lt"/>
              <a:buAutoNum type="arabicPeriod"/>
            </a:pPr>
            <a:r>
              <a:rPr lang="en-US" sz="2300" dirty="0" smtClean="0"/>
              <a:t>Rates are based upon variables that reflect the difference </a:t>
            </a:r>
            <a:r>
              <a:rPr lang="en-US" sz="2300" dirty="0"/>
              <a:t>in </a:t>
            </a:r>
            <a:r>
              <a:rPr lang="en-US" sz="2300" dirty="0" smtClean="0"/>
              <a:t>cost </a:t>
            </a:r>
            <a:r>
              <a:rPr lang="en-US" sz="2300" dirty="0"/>
              <a:t>by </a:t>
            </a:r>
            <a:r>
              <a:rPr lang="en-US" sz="2300" dirty="0" smtClean="0"/>
              <a:t>age</a:t>
            </a:r>
            <a:r>
              <a:rPr lang="en-US" sz="2300" dirty="0"/>
              <a:t>, </a:t>
            </a:r>
            <a:r>
              <a:rPr lang="en-US" sz="2300" dirty="0" smtClean="0"/>
              <a:t>plan type, </a:t>
            </a:r>
            <a:r>
              <a:rPr lang="en-US" sz="2300" dirty="0"/>
              <a:t>etc</a:t>
            </a:r>
            <a:r>
              <a:rPr lang="en-US" sz="2300" dirty="0" smtClean="0"/>
              <a:t>.</a:t>
            </a:r>
            <a:endParaRPr lang="en-US" sz="2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</a:rPr>
              <a:t>Economics of Insurance Rates</a:t>
            </a:r>
            <a:endParaRPr lang="en-US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6600" y="54864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29644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1228" indent="-571500">
              <a:buClrTx/>
              <a:buFont typeface="+mj-lt"/>
              <a:buAutoNum type="arabicPeriod"/>
            </a:pPr>
            <a:endParaRPr lang="en-US" dirty="0"/>
          </a:p>
          <a:p>
            <a:pPr marL="1458468" lvl="3" indent="-571500">
              <a:buClrTx/>
              <a:buFont typeface="+mj-lt"/>
              <a:buAutoNum type="arabicPeriod"/>
            </a:pPr>
            <a:r>
              <a:rPr lang="en-US" sz="2300" dirty="0" smtClean="0"/>
              <a:t>Protection – Minimum </a:t>
            </a:r>
            <a:r>
              <a:rPr lang="en-US" sz="2300" dirty="0"/>
              <a:t>Loss </a:t>
            </a:r>
            <a:r>
              <a:rPr lang="en-US" sz="2300" dirty="0" smtClean="0"/>
              <a:t>Ratios, </a:t>
            </a:r>
            <a:r>
              <a:rPr lang="en-US" sz="2300" dirty="0"/>
              <a:t>Specified Rating </a:t>
            </a:r>
            <a:r>
              <a:rPr lang="en-US" sz="2300" dirty="0" smtClean="0"/>
              <a:t>Variables and </a:t>
            </a:r>
            <a:r>
              <a:rPr lang="en-US" sz="2300" dirty="0"/>
              <a:t>Rate Bands (3.5 to 1</a:t>
            </a:r>
            <a:r>
              <a:rPr lang="en-US" sz="2300" dirty="0" smtClean="0"/>
              <a:t>);</a:t>
            </a:r>
            <a:endParaRPr lang="en-US" sz="2300" dirty="0"/>
          </a:p>
          <a:p>
            <a:pPr marL="1458468" lvl="3" indent="-571500">
              <a:buClrTx/>
              <a:buFont typeface="+mj-lt"/>
              <a:buAutoNum type="arabicPeriod"/>
            </a:pPr>
            <a:r>
              <a:rPr lang="en-US" sz="2300" dirty="0" smtClean="0"/>
              <a:t>Oversight – Rate </a:t>
            </a:r>
            <a:r>
              <a:rPr lang="en-US" sz="2300" dirty="0"/>
              <a:t>Filing, Rate </a:t>
            </a:r>
            <a:r>
              <a:rPr lang="en-US" sz="2300" dirty="0" smtClean="0"/>
              <a:t>Review and Complaints;</a:t>
            </a:r>
            <a:endParaRPr lang="en-US" sz="2300" dirty="0"/>
          </a:p>
          <a:p>
            <a:pPr marL="1458468" lvl="3" indent="-571500">
              <a:buClrTx/>
              <a:buFont typeface="+mj-lt"/>
              <a:buAutoNum type="arabicPeriod"/>
            </a:pPr>
            <a:r>
              <a:rPr lang="en-US" sz="2300" dirty="0" smtClean="0"/>
              <a:t>Response</a:t>
            </a:r>
            <a:r>
              <a:rPr lang="en-US" sz="2300" i="1" dirty="0" smtClean="0"/>
              <a:t> </a:t>
            </a:r>
            <a:r>
              <a:rPr lang="en-US" sz="2300" dirty="0"/>
              <a:t>- </a:t>
            </a:r>
            <a:r>
              <a:rPr lang="en-US" sz="2300" dirty="0" smtClean="0"/>
              <a:t>Loss </a:t>
            </a:r>
            <a:r>
              <a:rPr lang="en-US" sz="2300" dirty="0"/>
              <a:t>Ratio Refunds</a:t>
            </a:r>
          </a:p>
          <a:p>
            <a:pPr marL="681228" indent="-571500">
              <a:buFont typeface="+mj-lt"/>
              <a:buAutoNum type="arabicPeriod"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</a:rPr>
              <a:t>How Rate Regulation Works</a:t>
            </a:r>
            <a:endParaRPr lang="en-US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497286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63802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09728" indent="0">
              <a:buNone/>
            </a:pPr>
            <a:r>
              <a:rPr lang="en-US" sz="2650" dirty="0" smtClean="0"/>
              <a:t>Rates </a:t>
            </a:r>
            <a:r>
              <a:rPr lang="en-US" sz="2650" dirty="0"/>
              <a:t>are filed and the filing is complete </a:t>
            </a:r>
            <a:r>
              <a:rPr lang="en-US" sz="2650" dirty="0" smtClean="0"/>
              <a:t>(yawn):</a:t>
            </a:r>
            <a:endParaRPr lang="en-US" sz="2650" dirty="0"/>
          </a:p>
          <a:p>
            <a:pPr marL="822960" lvl="1" indent="-457200">
              <a:buClrTx/>
              <a:buFont typeface="+mj-lt"/>
              <a:buAutoNum type="alphaLcParenR"/>
            </a:pPr>
            <a:r>
              <a:rPr lang="en-US" dirty="0" smtClean="0"/>
              <a:t>Calculation </a:t>
            </a:r>
            <a:r>
              <a:rPr lang="en-US" dirty="0"/>
              <a:t>Test – Can we reproduce the rate </a:t>
            </a:r>
            <a:r>
              <a:rPr lang="en-US" dirty="0" smtClean="0"/>
              <a:t>charged? </a:t>
            </a:r>
            <a:endParaRPr lang="en-US" dirty="0"/>
          </a:p>
          <a:p>
            <a:pPr marL="822960" lvl="1" indent="-457200">
              <a:buClrTx/>
              <a:buFont typeface="+mj-lt"/>
              <a:buAutoNum type="alphaLcParenR"/>
            </a:pPr>
            <a:r>
              <a:rPr lang="en-US" dirty="0" smtClean="0"/>
              <a:t>Analysis </a:t>
            </a:r>
            <a:r>
              <a:rPr lang="en-US" dirty="0"/>
              <a:t>Test – </a:t>
            </a:r>
            <a:r>
              <a:rPr lang="en-US" dirty="0" smtClean="0"/>
              <a:t>Is there enough information to judge </a:t>
            </a:r>
            <a:r>
              <a:rPr lang="en-US" dirty="0"/>
              <a:t>the </a:t>
            </a:r>
            <a:r>
              <a:rPr lang="en-US" dirty="0" smtClean="0"/>
              <a:t>projections?</a:t>
            </a:r>
            <a:r>
              <a:rPr lang="en-US" dirty="0"/>
              <a:t> </a:t>
            </a:r>
            <a:endParaRPr lang="en-US" dirty="0" smtClean="0"/>
          </a:p>
          <a:p>
            <a:pPr marL="822960" lvl="1" indent="-457200">
              <a:buClrTx/>
              <a:buFont typeface="+mj-lt"/>
              <a:buAutoNum type="alphaLcParenR"/>
            </a:pPr>
            <a:r>
              <a:rPr lang="en-US" dirty="0" smtClean="0"/>
              <a:t>Are the prospective Minimum Loss Ratio requirements met?</a:t>
            </a:r>
          </a:p>
          <a:p>
            <a:pPr marL="822960" lvl="1" indent="-457200">
              <a:buClrTx/>
              <a:buFont typeface="+mj-lt"/>
              <a:buAutoNum type="alphaLcParenR"/>
            </a:pPr>
            <a:r>
              <a:rPr lang="en-US" dirty="0" smtClean="0"/>
              <a:t>Are the projected claims expenses reasonable using </a:t>
            </a:r>
            <a:r>
              <a:rPr lang="en-US" dirty="0"/>
              <a:t>Base Experience and </a:t>
            </a:r>
            <a:r>
              <a:rPr lang="en-US" dirty="0" smtClean="0"/>
              <a:t>Medical Trend?</a:t>
            </a:r>
          </a:p>
          <a:p>
            <a:pPr marL="822960" lvl="1" indent="-457200">
              <a:buClrTx/>
              <a:buFont typeface="+mj-lt"/>
              <a:buAutoNum type="alphaLcParenR"/>
            </a:pPr>
            <a:r>
              <a:rPr lang="en-US" dirty="0" smtClean="0"/>
              <a:t>Are only allowed </a:t>
            </a:r>
            <a:r>
              <a:rPr lang="en-US" dirty="0"/>
              <a:t>Rate Variables </a:t>
            </a:r>
            <a:r>
              <a:rPr lang="en-US" dirty="0" smtClean="0"/>
              <a:t>used?</a:t>
            </a:r>
          </a:p>
          <a:p>
            <a:pPr marL="822960" lvl="1" indent="-457200">
              <a:buClrTx/>
              <a:buFont typeface="+mj-lt"/>
              <a:buAutoNum type="alphaLcParenR"/>
            </a:pPr>
            <a:r>
              <a:rPr lang="en-US" dirty="0" smtClean="0"/>
              <a:t>Are the Rate </a:t>
            </a:r>
            <a:r>
              <a:rPr lang="en-US" dirty="0"/>
              <a:t>Bands </a:t>
            </a:r>
            <a:r>
              <a:rPr lang="en-US" dirty="0" smtClean="0"/>
              <a:t>observed?</a:t>
            </a:r>
          </a:p>
          <a:p>
            <a:pPr marL="822960" lvl="1" indent="-457200">
              <a:buClrTx/>
              <a:buFont typeface="+mj-lt"/>
              <a:buAutoNum type="alphaLcParenR"/>
            </a:pPr>
            <a:r>
              <a:rPr lang="en-US" dirty="0" smtClean="0"/>
              <a:t>Are the Rate </a:t>
            </a:r>
            <a:r>
              <a:rPr lang="en-US" dirty="0"/>
              <a:t>Differentials </a:t>
            </a:r>
            <a:r>
              <a:rPr lang="en-US" dirty="0" smtClean="0"/>
              <a:t>reasonable?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>
                <a:effectLst/>
              </a:rPr>
              <a:t>What are the outcomes of an effective rate review process? Part I</a:t>
            </a:r>
            <a:endParaRPr lang="en-US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54102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886773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endParaRPr lang="en-US" sz="1000" dirty="0" smtClean="0"/>
          </a:p>
          <a:p>
            <a:pPr marL="109728" indent="0">
              <a:buNone/>
            </a:pPr>
            <a:r>
              <a:rPr lang="en-US" sz="2800" dirty="0"/>
              <a:t>Can </a:t>
            </a:r>
            <a:r>
              <a:rPr lang="en-US" sz="2800" dirty="0" smtClean="0"/>
              <a:t>the Department </a:t>
            </a:r>
            <a:r>
              <a:rPr lang="en-US" sz="2800" dirty="0"/>
              <a:t>do anything about rates that do not </a:t>
            </a:r>
            <a:r>
              <a:rPr lang="en-US" sz="2800" dirty="0" smtClean="0"/>
              <a:t>satisfy the criteria just described? </a:t>
            </a:r>
          </a:p>
          <a:p>
            <a:pPr marL="109728" indent="0">
              <a:buNone/>
            </a:pPr>
            <a:endParaRPr lang="en-US" sz="1000" dirty="0"/>
          </a:p>
          <a:p>
            <a:pPr marL="109728" indent="0">
              <a:buNone/>
            </a:pPr>
            <a:r>
              <a:rPr lang="en-US" dirty="0" smtClean="0"/>
              <a:t>YES</a:t>
            </a:r>
            <a:r>
              <a:rPr lang="en-US" dirty="0"/>
              <a:t>! </a:t>
            </a:r>
            <a:endParaRPr lang="en-US" dirty="0" smtClean="0"/>
          </a:p>
          <a:p>
            <a:pPr marL="109728" indent="0">
              <a:buNone/>
            </a:pPr>
            <a:endParaRPr lang="en-US" sz="1000" dirty="0" smtClean="0"/>
          </a:p>
          <a:p>
            <a:pPr marL="109728" indent="0">
              <a:buNone/>
            </a:pPr>
            <a:r>
              <a:rPr lang="en-US" dirty="0" smtClean="0"/>
              <a:t>The Department can disapprove </a:t>
            </a:r>
            <a:r>
              <a:rPr lang="en-US" dirty="0"/>
              <a:t>rates </a:t>
            </a:r>
            <a:r>
              <a:rPr lang="en-US" dirty="0" smtClean="0"/>
              <a:t>that: 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en-US" sz="2200" dirty="0" smtClean="0"/>
              <a:t>Are incomplete;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en-US" sz="2200" dirty="0" smtClean="0"/>
              <a:t>Are not in compliance with </a:t>
            </a:r>
            <a:r>
              <a:rPr lang="en-US" sz="2200" dirty="0"/>
              <a:t>the </a:t>
            </a:r>
            <a:r>
              <a:rPr lang="en-US" sz="2200" dirty="0" smtClean="0"/>
              <a:t>law;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en-US" sz="2200" dirty="0" smtClean="0"/>
              <a:t>Are inadequate; or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en-US" sz="2200" dirty="0" smtClean="0"/>
              <a:t>Are unfairly discriminatory.</a:t>
            </a:r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>
                <a:effectLst/>
              </a:rPr>
              <a:t>What are the outcomes of an effective rate review process? Part </a:t>
            </a:r>
            <a:r>
              <a:rPr lang="en-US" sz="3600" dirty="0" smtClean="0">
                <a:effectLst/>
              </a:rPr>
              <a:t>II</a:t>
            </a:r>
            <a:endParaRPr lang="en-US" sz="3600" dirty="0">
              <a:effectLst/>
            </a:endParaRPr>
          </a:p>
        </p:txBody>
      </p:sp>
      <p:pic>
        <p:nvPicPr>
          <p:cNvPr id="6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6600" y="51816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86970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en-US" dirty="0"/>
              <a:t>If </a:t>
            </a:r>
            <a:r>
              <a:rPr lang="en-US" dirty="0" smtClean="0"/>
              <a:t>Minimum </a:t>
            </a:r>
            <a:r>
              <a:rPr lang="en-US" dirty="0"/>
              <a:t>Loss Ratio </a:t>
            </a:r>
            <a:r>
              <a:rPr lang="en-US" dirty="0" smtClean="0"/>
              <a:t>requirements are </a:t>
            </a:r>
            <a:r>
              <a:rPr lang="en-US" dirty="0"/>
              <a:t>not met </a:t>
            </a:r>
            <a:r>
              <a:rPr lang="en-US" dirty="0" smtClean="0"/>
              <a:t>(after </a:t>
            </a:r>
            <a:r>
              <a:rPr lang="en-US" dirty="0"/>
              <a:t>the fact), then </a:t>
            </a:r>
            <a:r>
              <a:rPr lang="en-US" dirty="0" smtClean="0"/>
              <a:t>refunds are issued to the consumers.</a:t>
            </a:r>
            <a:endParaRPr lang="en-US" dirty="0"/>
          </a:p>
          <a:p>
            <a:pPr marL="109728" indent="0" algn="just">
              <a:buNone/>
            </a:pPr>
            <a:r>
              <a:rPr lang="en-US" sz="1000" dirty="0"/>
              <a:t> </a:t>
            </a:r>
          </a:p>
          <a:p>
            <a:pPr marL="109728" indent="0" algn="just">
              <a:buNone/>
            </a:pPr>
            <a:r>
              <a:rPr lang="en-US" dirty="0" smtClean="0"/>
              <a:t>We don’t cheer about refunds because …</a:t>
            </a:r>
            <a:endParaRPr lang="en-US" dirty="0"/>
          </a:p>
          <a:p>
            <a:pPr marL="880110" lvl="1" indent="-514350" algn="just">
              <a:buClrTx/>
              <a:buFont typeface="+mj-lt"/>
              <a:buAutoNum type="arabicPeriod"/>
            </a:pPr>
            <a:r>
              <a:rPr lang="en-US" sz="2200" dirty="0" smtClean="0"/>
              <a:t>They are </a:t>
            </a:r>
            <a:r>
              <a:rPr lang="en-US" sz="2200" dirty="0"/>
              <a:t>a sign that the original rates were too </a:t>
            </a:r>
            <a:r>
              <a:rPr lang="en-US" sz="2200" dirty="0" smtClean="0"/>
              <a:t>high;</a:t>
            </a:r>
            <a:endParaRPr lang="en-US" sz="2200" dirty="0"/>
          </a:p>
          <a:p>
            <a:pPr marL="880110" lvl="1" indent="-514350" algn="just">
              <a:buClrTx/>
              <a:buFont typeface="+mj-lt"/>
              <a:buAutoNum type="arabicPeriod"/>
            </a:pPr>
            <a:r>
              <a:rPr lang="en-US" sz="2200" dirty="0" smtClean="0"/>
              <a:t>They come </a:t>
            </a:r>
            <a:r>
              <a:rPr lang="en-US" sz="2200" dirty="0"/>
              <a:t>after the damage is </a:t>
            </a:r>
            <a:r>
              <a:rPr lang="en-US" sz="2200" dirty="0" smtClean="0"/>
              <a:t>done;  </a:t>
            </a:r>
            <a:endParaRPr lang="en-US" sz="2200" dirty="0"/>
          </a:p>
          <a:p>
            <a:pPr marL="880110" lvl="1" indent="-514350" algn="just">
              <a:buClrTx/>
              <a:buFont typeface="+mj-lt"/>
              <a:buAutoNum type="arabicPeriod"/>
            </a:pPr>
            <a:r>
              <a:rPr lang="en-US" sz="2200" dirty="0" smtClean="0"/>
              <a:t>They are </a:t>
            </a:r>
            <a:r>
              <a:rPr lang="en-US" sz="2200" dirty="0"/>
              <a:t>one size fits </a:t>
            </a:r>
            <a:r>
              <a:rPr lang="en-US" sz="2200" dirty="0" smtClean="0"/>
              <a:t>all; the process doesn’t distinguish between </a:t>
            </a:r>
            <a:r>
              <a:rPr lang="en-US" sz="2200" dirty="0"/>
              <a:t>classes that overpaid or </a:t>
            </a:r>
            <a:r>
              <a:rPr lang="en-US" sz="2200" dirty="0" smtClean="0"/>
              <a:t>underpaid.</a:t>
            </a:r>
            <a:endParaRPr lang="en-US" sz="2200" dirty="0"/>
          </a:p>
          <a:p>
            <a:pPr marL="109728" indent="0" algn="just">
              <a:buNone/>
            </a:pPr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</a:rPr>
              <a:t>The Role of Loss Ratio Refunds</a:t>
            </a:r>
            <a:endParaRPr lang="en-US" b="1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53340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29864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 algn="just">
              <a:buFont typeface="+mj-lt"/>
              <a:buAutoNum type="alphaUcPeriod"/>
            </a:pPr>
            <a:endParaRPr lang="en-US" sz="1000" i="1" dirty="0" smtClean="0"/>
          </a:p>
          <a:p>
            <a:pPr algn="just">
              <a:buClrTx/>
              <a:buFont typeface="Wingdings" pitchFamily="2" charset="2"/>
              <a:buChar char="Ø"/>
            </a:pPr>
            <a:r>
              <a:rPr lang="en-US" dirty="0" smtClean="0"/>
              <a:t>Rate </a:t>
            </a:r>
            <a:r>
              <a:rPr lang="en-US" dirty="0"/>
              <a:t>Review cannot </a:t>
            </a:r>
            <a:r>
              <a:rPr lang="en-US" dirty="0" smtClean="0"/>
              <a:t>lower costs </a:t>
            </a:r>
            <a:r>
              <a:rPr lang="en-US" dirty="0"/>
              <a:t>by </a:t>
            </a:r>
            <a:r>
              <a:rPr lang="en-US" dirty="0" smtClean="0"/>
              <a:t>reducing use </a:t>
            </a:r>
            <a:r>
              <a:rPr lang="en-US" dirty="0"/>
              <a:t>of </a:t>
            </a:r>
            <a:r>
              <a:rPr lang="en-US" dirty="0" smtClean="0"/>
              <a:t>care </a:t>
            </a:r>
            <a:r>
              <a:rPr lang="en-US" dirty="0"/>
              <a:t>or by </a:t>
            </a:r>
            <a:r>
              <a:rPr lang="en-US" dirty="0" smtClean="0"/>
              <a:t>reducing what is paid </a:t>
            </a:r>
            <a:r>
              <a:rPr lang="en-US" dirty="0"/>
              <a:t>to </a:t>
            </a:r>
            <a:r>
              <a:rPr lang="en-US" dirty="0" smtClean="0"/>
              <a:t>providers.</a:t>
            </a:r>
            <a:endParaRPr lang="en-US" dirty="0"/>
          </a:p>
          <a:p>
            <a:pPr lvl="2" algn="just">
              <a:buClrTx/>
            </a:pPr>
            <a:r>
              <a:rPr lang="en-US" sz="2200" dirty="0"/>
              <a:t>Rate Review process may discover problems in use or cost of medical care. But rate review is not a process for addressing those problems, either with the carrier or with the provider</a:t>
            </a:r>
            <a:r>
              <a:rPr lang="en-US" sz="2200" dirty="0" smtClean="0"/>
              <a:t>.  </a:t>
            </a:r>
          </a:p>
          <a:p>
            <a:pPr lvl="2" algn="just">
              <a:buClrTx/>
            </a:pPr>
            <a:r>
              <a:rPr lang="en-US" sz="2200" dirty="0" smtClean="0"/>
              <a:t>The </a:t>
            </a:r>
            <a:r>
              <a:rPr lang="en-US" sz="2200" dirty="0"/>
              <a:t>Rate Review process may create data and knowledge that can address this more fundamental problem.</a:t>
            </a:r>
          </a:p>
          <a:p>
            <a:pPr marL="493776" lvl="2" indent="0">
              <a:buClrTx/>
              <a:buNone/>
            </a:pPr>
            <a:endParaRPr lang="en-US" sz="2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500" dirty="0" smtClean="0">
                <a:effectLst/>
              </a:rPr>
              <a:t>What a Rate Review Can’t Do - Part I</a:t>
            </a:r>
            <a:endParaRPr lang="en-US" sz="3500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53340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33250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endParaRPr lang="en-US" sz="1300" dirty="0" smtClean="0"/>
          </a:p>
          <a:p>
            <a:pPr>
              <a:buClrTx/>
              <a:buFont typeface="Wingdings" pitchFamily="2" charset="2"/>
              <a:buChar char="Ø"/>
            </a:pPr>
            <a:r>
              <a:rPr lang="en-US" sz="2900" dirty="0" smtClean="0"/>
              <a:t>Limit </a:t>
            </a:r>
            <a:r>
              <a:rPr lang="en-US" sz="2900" dirty="0"/>
              <a:t>the </a:t>
            </a:r>
            <a:r>
              <a:rPr lang="en-US" sz="2900" dirty="0" smtClean="0"/>
              <a:t>percentage increase </a:t>
            </a:r>
            <a:r>
              <a:rPr lang="en-US" sz="2900" dirty="0"/>
              <a:t>to 10% or 30%.  </a:t>
            </a:r>
          </a:p>
          <a:p>
            <a:pPr marL="109728" indent="0">
              <a:buClrTx/>
              <a:buNone/>
            </a:pPr>
            <a:endParaRPr lang="en-US" sz="1200" dirty="0"/>
          </a:p>
          <a:p>
            <a:pPr>
              <a:buClrTx/>
              <a:buFont typeface="Wingdings" pitchFamily="2" charset="2"/>
              <a:buChar char="v"/>
            </a:pPr>
            <a:r>
              <a:rPr lang="en-US" dirty="0" smtClean="0"/>
              <a:t>Exceptions</a:t>
            </a:r>
            <a:r>
              <a:rPr lang="en-US" dirty="0"/>
              <a:t>: </a:t>
            </a:r>
          </a:p>
          <a:p>
            <a:pPr marL="880110" lvl="1" indent="-514350">
              <a:buClrTx/>
              <a:buFont typeface="+mj-lt"/>
              <a:buAutoNum type="alphaLcPeriod"/>
            </a:pPr>
            <a:r>
              <a:rPr lang="en-US" dirty="0" smtClean="0"/>
              <a:t>Legal caps </a:t>
            </a:r>
            <a:r>
              <a:rPr lang="en-US" dirty="0"/>
              <a:t>(Temporary 15% under S1557</a:t>
            </a:r>
            <a:r>
              <a:rPr lang="en-US" dirty="0" smtClean="0"/>
              <a:t>);</a:t>
            </a:r>
            <a:endParaRPr lang="en-US" dirty="0"/>
          </a:p>
          <a:p>
            <a:pPr marL="880110" lvl="1" indent="-514350">
              <a:buClrTx/>
              <a:buFont typeface="+mj-lt"/>
              <a:buAutoNum type="alphaLcPeriod"/>
            </a:pPr>
            <a:r>
              <a:rPr lang="en-US" dirty="0" smtClean="0"/>
              <a:t>Higher increases </a:t>
            </a:r>
            <a:r>
              <a:rPr lang="en-US" dirty="0"/>
              <a:t>get </a:t>
            </a:r>
            <a:r>
              <a:rPr lang="en-US" dirty="0" smtClean="0"/>
              <a:t>closer scrutiny  </a:t>
            </a:r>
            <a:r>
              <a:rPr lang="en-US" dirty="0"/>
              <a:t>(yawn</a:t>
            </a:r>
            <a:r>
              <a:rPr lang="en-US" dirty="0" smtClean="0"/>
              <a:t>);  </a:t>
            </a:r>
            <a:endParaRPr lang="en-US" dirty="0"/>
          </a:p>
          <a:p>
            <a:pPr marL="880110" lvl="1" indent="-514350">
              <a:buClrTx/>
              <a:buFont typeface="+mj-lt"/>
              <a:buAutoNum type="alphaLcPeriod"/>
            </a:pPr>
            <a:r>
              <a:rPr lang="en-US" dirty="0" smtClean="0"/>
              <a:t>Question </a:t>
            </a:r>
            <a:r>
              <a:rPr lang="en-US" dirty="0"/>
              <a:t>very low increases (or decreases) if </a:t>
            </a:r>
            <a:r>
              <a:rPr lang="en-US" dirty="0" smtClean="0"/>
              <a:t>they could </a:t>
            </a:r>
            <a:r>
              <a:rPr lang="en-US" dirty="0"/>
              <a:t>lead to a higher increase </a:t>
            </a:r>
            <a:r>
              <a:rPr lang="en-US" dirty="0" smtClean="0"/>
              <a:t>later. </a:t>
            </a:r>
            <a:endParaRPr lang="en-US" dirty="0"/>
          </a:p>
          <a:p>
            <a:endParaRPr lang="en-US" sz="1200" dirty="0"/>
          </a:p>
          <a:p>
            <a:pPr>
              <a:buClrTx/>
              <a:buFont typeface="Wingdings" pitchFamily="2" charset="2"/>
              <a:buChar char="Ø"/>
            </a:pPr>
            <a:r>
              <a:rPr lang="en-US" sz="2900" dirty="0" smtClean="0"/>
              <a:t>Make </a:t>
            </a:r>
            <a:r>
              <a:rPr lang="en-US" sz="2900" dirty="0"/>
              <a:t>rates </a:t>
            </a:r>
            <a:r>
              <a:rPr lang="en-US" sz="2900" dirty="0" smtClean="0"/>
              <a:t>affordable in relation to income.</a:t>
            </a:r>
            <a:endParaRPr lang="en-US" sz="2900" dirty="0"/>
          </a:p>
          <a:p>
            <a:pPr marL="109728" indent="0">
              <a:buClrTx/>
              <a:buNone/>
            </a:pPr>
            <a:r>
              <a:rPr lang="en-US" sz="1100" dirty="0"/>
              <a:t> 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en-US" sz="2900" dirty="0" smtClean="0"/>
              <a:t>Have </a:t>
            </a:r>
            <a:r>
              <a:rPr lang="en-US" sz="2900" dirty="0"/>
              <a:t>rates that do not increase with </a:t>
            </a:r>
            <a:r>
              <a:rPr lang="en-US" sz="2900" dirty="0" smtClean="0"/>
              <a:t>age. </a:t>
            </a:r>
            <a:endParaRPr lang="en-US" sz="2900" dirty="0"/>
          </a:p>
          <a:p>
            <a:pPr marL="880110" lvl="1" indent="-514350">
              <a:buClrTx/>
              <a:buFont typeface="+mj-lt"/>
              <a:buAutoNum type="alphaLcPeriod"/>
            </a:pPr>
            <a:r>
              <a:rPr lang="en-US" dirty="0" smtClean="0"/>
              <a:t>Rate </a:t>
            </a:r>
            <a:r>
              <a:rPr lang="en-US" dirty="0"/>
              <a:t>Bands</a:t>
            </a:r>
          </a:p>
          <a:p>
            <a:pPr marL="880110" lvl="1" indent="-514350">
              <a:buClrTx/>
              <a:buFont typeface="+mj-lt"/>
              <a:buAutoNum type="alphaLcPeriod"/>
            </a:pPr>
            <a:r>
              <a:rPr lang="en-US" dirty="0" smtClean="0"/>
              <a:t>Rate </a:t>
            </a:r>
            <a:r>
              <a:rPr lang="en-US" dirty="0"/>
              <a:t>Differentials by </a:t>
            </a:r>
            <a:r>
              <a:rPr lang="en-US" dirty="0" smtClean="0"/>
              <a:t>age </a:t>
            </a:r>
            <a:r>
              <a:rPr lang="en-US" dirty="0"/>
              <a:t>are </a:t>
            </a:r>
            <a:r>
              <a:rPr lang="en-US" dirty="0" smtClean="0"/>
              <a:t>reviewed for </a:t>
            </a:r>
            <a:r>
              <a:rPr lang="en-US" dirty="0"/>
              <a:t>reasonableness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500" dirty="0">
                <a:effectLst/>
              </a:rPr>
              <a:t>What a Rate Review </a:t>
            </a:r>
            <a:r>
              <a:rPr lang="en-US" sz="3500" dirty="0" smtClean="0">
                <a:effectLst/>
              </a:rPr>
              <a:t>Can’t Do - Part II</a:t>
            </a:r>
            <a:endParaRPr lang="en-US" sz="3500" dirty="0">
              <a:effectLst/>
            </a:endParaRPr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54102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9450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3504" lvl="2" indent="0">
              <a:buClrTx/>
              <a:buNone/>
            </a:pPr>
            <a:endParaRPr lang="en-US" sz="2700" dirty="0"/>
          </a:p>
          <a:p>
            <a:pPr lvl="2">
              <a:buClrTx/>
            </a:pPr>
            <a:r>
              <a:rPr lang="en-US" sz="2700" dirty="0"/>
              <a:t>Access to </a:t>
            </a:r>
            <a:r>
              <a:rPr lang="en-US" sz="2700" dirty="0" smtClean="0"/>
              <a:t>rate filings via the Department’s web site and the federal web site;</a:t>
            </a:r>
            <a:endParaRPr lang="en-US" sz="2700" dirty="0"/>
          </a:p>
          <a:p>
            <a:pPr lvl="2">
              <a:buClrTx/>
            </a:pPr>
            <a:r>
              <a:rPr lang="en-US" sz="2700" dirty="0"/>
              <a:t>Public </a:t>
            </a:r>
            <a:r>
              <a:rPr lang="en-US" sz="2700" dirty="0" smtClean="0"/>
              <a:t>Comment regarding rate filings may be sent via email to: </a:t>
            </a:r>
            <a:r>
              <a:rPr lang="en-US" sz="2700" dirty="0" smtClean="0">
                <a:hlinkClick r:id="rId2"/>
              </a:rPr>
              <a:t>RateReviewComments@DOBI.State.NJ.US</a:t>
            </a:r>
            <a:endParaRPr lang="en-US" sz="2700" dirty="0" smtClean="0"/>
          </a:p>
          <a:p>
            <a:pPr lvl="2">
              <a:buClrTx/>
            </a:pPr>
            <a:r>
              <a:rPr lang="en-US" sz="2700" dirty="0" smtClean="0"/>
              <a:t>Explanation </a:t>
            </a:r>
            <a:r>
              <a:rPr lang="en-US" sz="2700" dirty="0"/>
              <a:t>of Outcome</a:t>
            </a:r>
          </a:p>
          <a:p>
            <a:pPr marL="630936" lvl="2" indent="0">
              <a:buClrTx/>
              <a:buNone/>
            </a:pPr>
            <a:endParaRPr lang="en-US" sz="27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effectLst/>
              </a:rPr>
              <a:t>TRANSPARENCY </a:t>
            </a:r>
            <a:r>
              <a:rPr lang="en-US" dirty="0" smtClean="0">
                <a:effectLst/>
              </a:rPr>
              <a:t>ISSUES</a:t>
            </a:r>
            <a:endParaRPr lang="en-US" dirty="0">
              <a:effectLst/>
            </a:endParaRPr>
          </a:p>
        </p:txBody>
      </p:sp>
      <p:pic>
        <p:nvPicPr>
          <p:cNvPr id="5" name="Picture 12" descr="largepolic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4102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66032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776472"/>
          </a:xfrm>
        </p:spPr>
        <p:txBody>
          <a:bodyPr/>
          <a:lstStyle/>
          <a:p>
            <a:pPr marL="880110" lvl="1" indent="-514350">
              <a:buClrTx/>
              <a:buFont typeface="+mj-lt"/>
              <a:buAutoNum type="arabicPeriod"/>
            </a:pPr>
            <a:r>
              <a:rPr lang="en-US" dirty="0" smtClean="0"/>
              <a:t>The Rate Review process CANNOT fix the health care system;</a:t>
            </a:r>
          </a:p>
          <a:p>
            <a:pPr marL="880110" lvl="1" indent="-514350">
              <a:buClrTx/>
              <a:buFont typeface="+mj-lt"/>
              <a:buAutoNum type="arabicPeriod"/>
            </a:pPr>
            <a:r>
              <a:rPr lang="en-US" dirty="0" smtClean="0"/>
              <a:t>The Rate Review process CAN assure that rates are “fair”;</a:t>
            </a:r>
          </a:p>
          <a:p>
            <a:pPr marL="880110" lvl="1" indent="-514350">
              <a:buClrTx/>
              <a:buFont typeface="+mj-lt"/>
              <a:buAutoNum type="arabicPeriod"/>
            </a:pPr>
            <a:r>
              <a:rPr lang="en-US" dirty="0" smtClean="0"/>
              <a:t>John Jacobi – The Federal requirements of the Rate Review process; and </a:t>
            </a:r>
          </a:p>
          <a:p>
            <a:pPr marL="880110" lvl="1" indent="-514350">
              <a:buClrTx/>
              <a:buFont typeface="+mj-lt"/>
              <a:buAutoNum type="arabicPeriod"/>
            </a:pPr>
            <a:r>
              <a:rPr lang="en-US" dirty="0" smtClean="0"/>
              <a:t>Joanne Petto – Consumer Resources.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effectLst/>
              </a:rPr>
              <a:t>Conclusion</a:t>
            </a:r>
            <a:endParaRPr lang="en-US" dirty="0">
              <a:effectLst/>
            </a:endParaRPr>
          </a:p>
        </p:txBody>
      </p:sp>
      <p:pic>
        <p:nvPicPr>
          <p:cNvPr id="5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54102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9161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304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109728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 </a:t>
            </a:r>
          </a:p>
          <a:p>
            <a:pPr marL="0" indent="0" algn="ctr">
              <a:buNone/>
            </a:pPr>
            <a:r>
              <a:rPr lang="en-US" sz="6000" dirty="0" smtClean="0"/>
              <a:t>Questions</a:t>
            </a:r>
            <a:r>
              <a:rPr lang="en-US" sz="6000" dirty="0"/>
              <a:t>?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08F99-0FD8-4EAC-9B47-A365A9DD00EC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7" name="Picture 12" descr="largepolic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6600" y="5181600"/>
            <a:ext cx="13716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4733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550091"/>
          </a:xfrm>
        </p:spPr>
        <p:txBody>
          <a:bodyPr>
            <a:normAutofit/>
          </a:bodyPr>
          <a:lstStyle/>
          <a:p>
            <a:pPr marL="109728" indent="0" algn="ctr" eaLnBrk="1" hangingPunct="1">
              <a:lnSpc>
                <a:spcPct val="90000"/>
              </a:lnSpc>
              <a:buNone/>
            </a:pPr>
            <a:endParaRPr lang="en-US" sz="2000" b="1" dirty="0" smtClean="0">
              <a:solidFill>
                <a:srgbClr val="0066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109728" indent="0" algn="ctr" eaLnBrk="1" hangingPunct="1">
              <a:lnSpc>
                <a:spcPct val="90000"/>
              </a:lnSpc>
              <a:buNone/>
            </a:pPr>
            <a:r>
              <a:rPr lang="en-US" sz="4100" b="1" dirty="0" smtClean="0"/>
              <a:t>Health Insurance Education:</a:t>
            </a:r>
          </a:p>
          <a:p>
            <a:pPr marL="109728" indent="0" algn="ctr" eaLnBrk="1" hangingPunct="1">
              <a:lnSpc>
                <a:spcPct val="90000"/>
              </a:lnSpc>
              <a:buNone/>
            </a:pPr>
            <a:r>
              <a:rPr lang="en-US" sz="4100" b="1" dirty="0" smtClean="0"/>
              <a:t>Rate Review Process and Consumer Resources</a:t>
            </a:r>
          </a:p>
          <a:p>
            <a:pPr marL="109728" indent="0" algn="ctr" eaLnBrk="1" hangingPunct="1">
              <a:lnSpc>
                <a:spcPct val="90000"/>
              </a:lnSpc>
              <a:buNone/>
            </a:pPr>
            <a:endParaRPr lang="en-US" sz="4400" b="1" dirty="0" smtClean="0">
              <a:solidFill>
                <a:srgbClr val="0066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762000" y="5514945"/>
            <a:ext cx="77812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66CC"/>
                </a:solidFill>
                <a:hlinkClick r:id="rId2"/>
              </a:rPr>
              <a:t>www.state.nj.us/dobi/lifehealthactuarial/rateinfo/index.html</a:t>
            </a:r>
            <a:endParaRPr lang="en-US" sz="2000" b="1" dirty="0" smtClean="0">
              <a:solidFill>
                <a:srgbClr val="0066CC"/>
              </a:solidFill>
            </a:endParaRPr>
          </a:p>
        </p:txBody>
      </p:sp>
      <p:pic>
        <p:nvPicPr>
          <p:cNvPr id="13324" name="Picture 12" descr="largepolic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2667000"/>
            <a:ext cx="2590800" cy="2590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6636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1023</TotalTime>
  <Words>684</Words>
  <Application>Microsoft Office PowerPoint</Application>
  <PresentationFormat>On-screen Show (4:3)</PresentationFormat>
  <Paragraphs>143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Concourse</vt:lpstr>
      <vt:lpstr>2012 Rate Review Forum</vt:lpstr>
      <vt:lpstr>Slide 2</vt:lpstr>
      <vt:lpstr>Overview</vt:lpstr>
      <vt:lpstr>Rate Information &amp; Oversight (RIO)</vt:lpstr>
      <vt:lpstr>Rate Information &amp; Oversight (RIO)</vt:lpstr>
      <vt:lpstr>Economics of Insurance Rates</vt:lpstr>
      <vt:lpstr>How Rate Regulation Works</vt:lpstr>
      <vt:lpstr>What are the outcomes of an effective rate review process? Part I</vt:lpstr>
      <vt:lpstr>What are the outcomes of an effective rate review process? Part II</vt:lpstr>
      <vt:lpstr>The Role of Loss Ratio Refunds</vt:lpstr>
      <vt:lpstr>What a Rate Review Can’t Do - Part I</vt:lpstr>
      <vt:lpstr>What a Rate Review Can’t Do - Part II</vt:lpstr>
      <vt:lpstr>TRANSPARENCY ISSUES</vt:lpstr>
      <vt:lpstr>Conclusion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Petto</dc:creator>
  <cp:lastModifiedBy>japplegate</cp:lastModifiedBy>
  <cp:revision>85</cp:revision>
  <cp:lastPrinted>2012-05-25T17:08:37Z</cp:lastPrinted>
  <dcterms:created xsi:type="dcterms:W3CDTF">2012-05-23T13:37:04Z</dcterms:created>
  <dcterms:modified xsi:type="dcterms:W3CDTF">2012-05-29T12:59:02Z</dcterms:modified>
</cp:coreProperties>
</file>